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Lst>
  <p:sldSz cy="5143500" cx="9144000"/>
  <p:notesSz cx="6858000" cy="9144000"/>
  <p:embeddedFontLst>
    <p:embeddedFont>
      <p:font typeface="Lato"/>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3D140F8-589F-4F25-AC98-0BCE52A90021}">
  <a:tblStyle styleId="{43D140F8-589F-4F25-AC98-0BCE52A9002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font" Target="fonts/Lato-regular.fntdata"/><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font" Target="fonts/Lato-italic.fntdata"/><Relationship Id="rId34" Type="http://schemas.openxmlformats.org/officeDocument/2006/relationships/slide" Target="slides/slide28.xml"/><Relationship Id="rId78" Type="http://schemas.openxmlformats.org/officeDocument/2006/relationships/font" Target="fonts/Lato-bold.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61ff3cb91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61ff3cb91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32b9edcd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32b9edcd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New Jersey, the contrast between state funding and tuition funding of education is even starker.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32b9edcd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32b9edcd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9850" lvl="0" marL="0" rtl="0" algn="l">
              <a:spcBef>
                <a:spcPts val="0"/>
              </a:spcBef>
              <a:spcAft>
                <a:spcPts val="0"/>
              </a:spcAft>
              <a:buClr>
                <a:schemeClr val="dk1"/>
              </a:buClr>
              <a:buSzPts val="1100"/>
              <a:buChar char="●"/>
            </a:pPr>
            <a:r>
              <a:rPr lang="en">
                <a:solidFill>
                  <a:schemeClr val="dk1"/>
                </a:solidFill>
              </a:rPr>
              <a:t>Consumer Revolving Credit = Credit Card Debt</a:t>
            </a:r>
            <a:endParaRPr>
              <a:solidFill>
                <a:schemeClr val="dk1"/>
              </a:solidFill>
            </a:endParaRPr>
          </a:p>
          <a:p>
            <a:pPr indent="-69850" lvl="0" marL="0" rtl="0" algn="l">
              <a:spcBef>
                <a:spcPts val="0"/>
              </a:spcBef>
              <a:spcAft>
                <a:spcPts val="0"/>
              </a:spcAft>
              <a:buClr>
                <a:schemeClr val="dk1"/>
              </a:buClr>
              <a:buSzPts val="1100"/>
              <a:buChar char="●"/>
            </a:pPr>
            <a:r>
              <a:rPr lang="en">
                <a:solidFill>
                  <a:schemeClr val="dk1"/>
                </a:solidFill>
              </a:rPr>
              <a:t>Tripled in just a decade, over 1.4 Trillion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32b9edcd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32b9edcd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Students’ financial situation have on their everyday lives. Food pantries are now becoming ubiquitous as students struggle to afford to live while paying for college. </a:t>
            </a:r>
            <a:endParaRPr>
              <a:solidFill>
                <a:srgbClr val="F46524"/>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632b9edcdc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632b9edcdc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is more evidence that cost is having a dramatic impact on students’ every day lives.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rgbClr val="F46524"/>
                </a:solidFill>
              </a:rPr>
              <a:t>The College and University Foodbank Alliance is an organization of higher ed institutions that runs foodbanks. It started in 2012 with 13 members and as of September, 2019, they have 700+ members.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Students can’t afford textboks because something else (food insecurity, cost of daycare, supporting family members, etc.) is causing them to not be able to afford the book.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32b9edcd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32b9edcd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71450" rtl="0" algn="l">
              <a:spcBef>
                <a:spcPts val="0"/>
              </a:spcBef>
              <a:spcAft>
                <a:spcPts val="0"/>
              </a:spcAft>
              <a:buClr>
                <a:schemeClr val="dk1"/>
              </a:buClr>
              <a:buSzPts val="1100"/>
              <a:buFont typeface="Arial"/>
              <a:buNone/>
            </a:pPr>
            <a:r>
              <a:rPr lang="en">
                <a:solidFill>
                  <a:srgbClr val="F46524"/>
                </a:solidFill>
              </a:rPr>
              <a:t>These are the major expense categories for students. Which one do you think we’re going to talk about today?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32b9edcdc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32b9edcd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46524"/>
                </a:solidFill>
              </a:rPr>
              <a:t>It’s important to stop and admit that “books and supplies” is not the highest cost leading to these affordability issues. Ask the attendees: “So, why are we talking about this one?”:</a:t>
            </a:r>
            <a:endParaRPr>
              <a:solidFill>
                <a:schemeClr val="dk1"/>
              </a:solidFill>
            </a:endParaRPr>
          </a:p>
          <a:p>
            <a:pPr indent="-171450" lvl="0" marL="171450" rtl="0" algn="l">
              <a:spcBef>
                <a:spcPts val="0"/>
              </a:spcBef>
              <a:spcAft>
                <a:spcPts val="0"/>
              </a:spcAft>
              <a:buClr>
                <a:srgbClr val="F46524"/>
              </a:buClr>
              <a:buSzPts val="1100"/>
              <a:buChar char="-"/>
            </a:pPr>
            <a:r>
              <a:rPr lang="en">
                <a:solidFill>
                  <a:srgbClr val="F46524"/>
                </a:solidFill>
              </a:rPr>
              <a:t>the one cost that we as faculty can impact</a:t>
            </a:r>
            <a:endParaRPr>
              <a:solidFill>
                <a:schemeClr val="dk1"/>
              </a:solidFill>
            </a:endParaRPr>
          </a:p>
          <a:p>
            <a:pPr indent="-171450" lvl="0" marL="171450" rtl="0" algn="l">
              <a:spcBef>
                <a:spcPts val="0"/>
              </a:spcBef>
              <a:spcAft>
                <a:spcPts val="0"/>
              </a:spcAft>
              <a:buClr>
                <a:srgbClr val="F46524"/>
              </a:buClr>
              <a:buSzPts val="1100"/>
              <a:buChar char="-"/>
            </a:pPr>
            <a:r>
              <a:rPr lang="en">
                <a:solidFill>
                  <a:srgbClr val="F46524"/>
                </a:solidFill>
              </a:rPr>
              <a:t>it has a disproportionate impact on the academic success of students (as we’ll see later)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3f369e82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3f369e82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reminds me of when I asked my composition students what they noticed first about my phone, and they unanimously said, “It’s old!”  (It had a hot pink case.)  A student panel at Raritan last spring repeatedly noted that they liked being able to access their course materials on their phones.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3f369e82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3f369e82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3f369e82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3f369e82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3f369e82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3f369e82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61ff3cb91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1ff3cb91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 - What exactly makes something OER &amp; Where do I find Resources? 20 minutes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630c2f2a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30c2f2a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In other words, OER are </a:t>
            </a:r>
            <a:r>
              <a:rPr b="1" lang="en" sz="1200">
                <a:solidFill>
                  <a:srgbClr val="333333"/>
                </a:solidFill>
                <a:highlight>
                  <a:srgbClr val="FFFFFF"/>
                </a:highlight>
              </a:rPr>
              <a:t>educational resources</a:t>
            </a:r>
            <a:r>
              <a:rPr lang="en" sz="1200">
                <a:solidFill>
                  <a:srgbClr val="333333"/>
                </a:solidFill>
                <a:highlight>
                  <a:srgbClr val="FFFFFF"/>
                </a:highlight>
              </a:rPr>
              <a:t> that have been released under </a:t>
            </a:r>
            <a:r>
              <a:rPr b="1" lang="en" sz="1200">
                <a:solidFill>
                  <a:srgbClr val="333333"/>
                </a:solidFill>
                <a:highlight>
                  <a:srgbClr val="FFFFFF"/>
                </a:highlight>
              </a:rPr>
              <a:t>less-restrictive licenses</a:t>
            </a:r>
            <a:r>
              <a:rPr lang="en" sz="1200">
                <a:solidFill>
                  <a:srgbClr val="333333"/>
                </a:solidFill>
                <a:highlight>
                  <a:srgbClr val="FFFFFF"/>
                </a:highlight>
              </a:rPr>
              <a:t> than traditionally published material.</a:t>
            </a:r>
            <a:endParaRPr sz="1200">
              <a:solidFill>
                <a:srgbClr val="333333"/>
              </a:solidFill>
              <a:highlight>
                <a:srgbClr val="FFFFFF"/>
              </a:highlight>
            </a:endParaRPr>
          </a:p>
          <a:p>
            <a:pPr indent="0" lvl="0" marL="0" rtl="0" algn="l">
              <a:lnSpc>
                <a:spcPct val="115000"/>
              </a:lnSpc>
              <a:spcBef>
                <a:spcPts val="800"/>
              </a:spcBef>
              <a:spcAft>
                <a:spcPts val="0"/>
              </a:spcAft>
              <a:buClr>
                <a:schemeClr val="dk1"/>
              </a:buClr>
              <a:buSzPts val="1100"/>
              <a:buFont typeface="Arial"/>
              <a:buNone/>
            </a:pPr>
            <a:r>
              <a:rPr lang="en" sz="1200">
                <a:solidFill>
                  <a:srgbClr val="333333"/>
                </a:solidFill>
                <a:highlight>
                  <a:srgbClr val="FFFFFF"/>
                </a:highlight>
              </a:rPr>
              <a:t>OER can take many forms, such as:</a:t>
            </a:r>
            <a:endParaRPr sz="1200">
              <a:solidFill>
                <a:srgbClr val="333333"/>
              </a:solidFill>
              <a:highlight>
                <a:srgbClr val="FFFFFF"/>
              </a:highlight>
            </a:endParaRPr>
          </a:p>
          <a:p>
            <a:pPr indent="-304800" lvl="0" marL="457200" rtl="0" algn="l">
              <a:lnSpc>
                <a:spcPct val="115000"/>
              </a:lnSpc>
              <a:spcBef>
                <a:spcPts val="800"/>
              </a:spcBef>
              <a:spcAft>
                <a:spcPts val="0"/>
              </a:spcAft>
              <a:buClr>
                <a:srgbClr val="333333"/>
              </a:buClr>
              <a:buSzPts val="1200"/>
              <a:buChar char="●"/>
            </a:pPr>
            <a:r>
              <a:rPr lang="en" sz="1200">
                <a:solidFill>
                  <a:srgbClr val="333333"/>
                </a:solidFill>
                <a:highlight>
                  <a:srgbClr val="FFFFFF"/>
                </a:highlight>
              </a:rPr>
              <a:t>textbooks</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images</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articles</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PowerPoint decks</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Full curricula</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Anything else you might want to use in the classroom </a:t>
            </a:r>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23427902a_1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623427902a_1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0" i="0" lang="en" sz="1100" u="none" cap="none" strike="noStrike">
                <a:solidFill>
                  <a:schemeClr val="dk1"/>
                </a:solidFill>
                <a:latin typeface="Arial"/>
                <a:ea typeface="Arial"/>
                <a:cs typeface="Arial"/>
                <a:sym typeface="Arial"/>
              </a:rPr>
              <a:t>… the Creative Commons. CC is a nonprofit that created licenses to help people who want to share copyrightable intellectual property.</a:t>
            </a:r>
            <a:endParaRPr b="0" i="0" sz="1100" u="none" cap="none" strike="noStrike">
              <a:solidFill>
                <a:schemeClr val="dk1"/>
              </a:solidFill>
              <a:latin typeface="Arial"/>
              <a:ea typeface="Arial"/>
              <a:cs typeface="Arial"/>
              <a:sym typeface="Arial"/>
            </a:endParaRPr>
          </a:p>
        </p:txBody>
      </p:sp>
      <p:sp>
        <p:nvSpPr>
          <p:cNvPr id="187" name="Google Shape;187;g623427902a_1_177: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23427902a_1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Creative Commons works alongside copyright for those who want to legally share their rights. </a:t>
            </a:r>
            <a:endParaRPr/>
          </a:p>
        </p:txBody>
      </p:sp>
      <p:sp>
        <p:nvSpPr>
          <p:cNvPr id="193" name="Google Shape;193;g623427902a_1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623427902a_1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623427902a_1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a:solidFill>
                  <a:schemeClr val="dk1"/>
                </a:solidFill>
              </a:rPr>
              <a:t>A Creative Commons license</a:t>
            </a:r>
            <a:r>
              <a:rPr b="0" i="0" lang="en" sz="1100" u="none" cap="none" strike="noStrike">
                <a:solidFill>
                  <a:schemeClr val="dk1"/>
                </a:solidFill>
                <a:latin typeface="Arial"/>
                <a:ea typeface="Arial"/>
                <a:cs typeface="Arial"/>
                <a:sym typeface="Arial"/>
              </a:rPr>
              <a:t> allow for these things…you may have heard these called the</a:t>
            </a:r>
            <a:r>
              <a:rPr lang="en">
                <a:solidFill>
                  <a:schemeClr val="dk1"/>
                </a:solidFill>
              </a:rPr>
              <a:t> 5 R’s: Retain, Reuse, Revise, Remix and Redistribute. This is just a different way of saying that with a CC license, you can SHARE!</a:t>
            </a:r>
            <a:endParaRPr b="0" i="0" sz="1100" u="none" cap="none" strike="noStrike">
              <a:solidFill>
                <a:schemeClr val="dk1"/>
              </a:solidFill>
              <a:latin typeface="Arial"/>
              <a:ea typeface="Arial"/>
              <a:cs typeface="Arial"/>
              <a:sym typeface="Arial"/>
            </a:endParaRPr>
          </a:p>
        </p:txBody>
      </p:sp>
      <p:sp>
        <p:nvSpPr>
          <p:cNvPr id="202" name="Google Shape;202;g623427902a_1_193: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6239ac726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6239ac726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Rs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623427902a_1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when you see this symbol on a work, it means that the creator of the work intends the work to be freely used, shared, and ...</a:t>
            </a:r>
            <a:endParaRPr/>
          </a:p>
        </p:txBody>
      </p:sp>
      <p:sp>
        <p:nvSpPr>
          <p:cNvPr id="214" name="Google Shape;214;g623427902a_1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623427902a_1_2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623427902a_1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a:solidFill>
                <a:schemeClr val="dk1"/>
              </a:solidFill>
            </a:endParaRPr>
          </a:p>
        </p:txBody>
      </p:sp>
      <p:sp>
        <p:nvSpPr>
          <p:cNvPr id="220" name="Google Shape;220;g623427902a_1_216: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623427902a_1_2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623427902a_1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0" i="0" lang="en" sz="1100" u="none" cap="none" strike="noStrike">
                <a:solidFill>
                  <a:schemeClr val="dk1"/>
                </a:solidFill>
                <a:latin typeface="Arial"/>
                <a:ea typeface="Arial"/>
                <a:cs typeface="Arial"/>
                <a:sym typeface="Arial"/>
              </a:rPr>
              <a:t>These are the 6 CC licenses. Maybe even quiz them on one or two...</a:t>
            </a:r>
            <a:endParaRPr/>
          </a:p>
          <a:p>
            <a:pPr indent="0" lvl="0" marL="0" marR="0" rtl="0" algn="l">
              <a:spcBef>
                <a:spcPts val="0"/>
              </a:spcBef>
              <a:spcAft>
                <a:spcPts val="0"/>
              </a:spcAft>
              <a:buNone/>
            </a:pPr>
            <a:r>
              <a:t/>
            </a:r>
            <a:endParaRPr>
              <a:solidFill>
                <a:schemeClr val="dk1"/>
              </a:solidFill>
            </a:endParaRPr>
          </a:p>
          <a:p>
            <a:pPr indent="0" lvl="0" marL="0" marR="0" rtl="0" algn="l">
              <a:spcBef>
                <a:spcPts val="0"/>
              </a:spcBef>
              <a:spcAft>
                <a:spcPts val="0"/>
              </a:spcAft>
              <a:buNone/>
            </a:pPr>
            <a:r>
              <a:rPr b="0" i="0" lang="en" sz="1100" u="none" cap="none" strike="noStrike">
                <a:solidFill>
                  <a:schemeClr val="dk1"/>
                </a:solidFill>
                <a:latin typeface="Arial"/>
                <a:ea typeface="Arial"/>
                <a:cs typeface="Arial"/>
                <a:sym typeface="Arial"/>
              </a:rPr>
              <a:t>Note that these licenses are used in many places, but we often don’t notice</a:t>
            </a:r>
            <a:r>
              <a:rPr lang="en">
                <a:solidFill>
                  <a:schemeClr val="dk1"/>
                </a:solidFill>
              </a:rPr>
              <a:t> them. For instance. . . .</a:t>
            </a:r>
            <a:endParaRPr b="0" i="0" sz="1100" u="none" cap="none" strike="noStrike">
              <a:solidFill>
                <a:schemeClr val="dk1"/>
              </a:solidFill>
              <a:latin typeface="Arial"/>
              <a:ea typeface="Arial"/>
              <a:cs typeface="Arial"/>
              <a:sym typeface="Arial"/>
            </a:endParaRPr>
          </a:p>
        </p:txBody>
      </p:sp>
      <p:sp>
        <p:nvSpPr>
          <p:cNvPr id="226" name="Google Shape;226;g623427902a_1_221: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6239ac726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6239ac726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Now that you know what these licenses are, you will notice that they are used all over the internet.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1"/>
                </a:solidFill>
              </a:rPr>
              <a:t>MIT Open Courseware</a:t>
            </a:r>
            <a:endParaRPr>
              <a:solidFill>
                <a:schemeClr val="dk2"/>
              </a:solidFill>
            </a:endParaRPr>
          </a:p>
          <a:p>
            <a:pPr indent="0" lvl="0" marL="0" rtl="0" algn="l">
              <a:spcBef>
                <a:spcPts val="0"/>
              </a:spcBef>
              <a:spcAft>
                <a:spcPts val="0"/>
              </a:spcAft>
              <a:buClr>
                <a:schemeClr val="dk2"/>
              </a:buClr>
              <a:buSzPts val="1100"/>
              <a:buFont typeface="Arial"/>
              <a:buNone/>
            </a:pPr>
            <a:r>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1"/>
                </a:solidFill>
              </a:rPr>
              <a:t>This is a screenshot from an OCW page – there was a video above. Note the license.</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2"/>
              </a:buClr>
              <a:buSzPts val="1100"/>
              <a:buFont typeface="Arial"/>
              <a:buNone/>
            </a:pPr>
            <a:r>
              <a:rPr lang="en">
                <a:solidFill>
                  <a:schemeClr val="dk1"/>
                </a:solidFill>
              </a:rPr>
              <a:t>MIT wants you to use it, and here are their terms: (BY NC SA). Ask what that means.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61ff3cb91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1ff3cb91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623427902a_1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623427902a_1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a:solidFill>
                <a:srgbClr val="FF0000"/>
              </a:solidFill>
            </a:endParaRPr>
          </a:p>
          <a:p>
            <a:pPr indent="0" lvl="0" marL="0" marR="0" rtl="0" algn="l">
              <a:spcBef>
                <a:spcPts val="0"/>
              </a:spcBef>
              <a:spcAft>
                <a:spcPts val="0"/>
              </a:spcAft>
              <a:buNone/>
            </a:pPr>
            <a:r>
              <a:rPr b="0" i="0" lang="en" sz="1100" u="none" cap="none" strike="noStrike">
                <a:solidFill>
                  <a:schemeClr val="dk1"/>
                </a:solidFill>
                <a:latin typeface="Arial"/>
                <a:ea typeface="Arial"/>
                <a:cs typeface="Arial"/>
                <a:sym typeface="Arial"/>
              </a:rPr>
              <a:t>TED Talks: BY NC ND</a:t>
            </a:r>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100" u="none" cap="none" strike="noStrike">
                <a:solidFill>
                  <a:schemeClr val="dk1"/>
                </a:solidFill>
                <a:latin typeface="Arial"/>
                <a:ea typeface="Arial"/>
                <a:cs typeface="Arial"/>
                <a:sym typeface="Arial"/>
              </a:rPr>
              <a:t>Ask what that means.</a:t>
            </a:r>
            <a:endParaRPr/>
          </a:p>
        </p:txBody>
      </p:sp>
      <p:sp>
        <p:nvSpPr>
          <p:cNvPr id="238" name="Google Shape;238;g623427902a_1_231: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623427902a_1_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623427902a_1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a:solidFill>
                  <a:schemeClr val="dk1"/>
                </a:solidFill>
              </a:rPr>
              <a:t>Now that you know what a CC license is, any copyrightable intellectual property item with a Creative Commons license on it is an open educational resource or OER. A textbook with a CC license is an open textbook--free plus permissions. Based on the CC license, we can do all of those things we talked about: Copy, Mix, Share, Keep, Edit, and Use. </a:t>
            </a:r>
            <a:endParaRPr>
              <a:solidFill>
                <a:schemeClr val="dk1"/>
              </a:solidFill>
            </a:endParaRPr>
          </a:p>
        </p:txBody>
      </p:sp>
      <p:sp>
        <p:nvSpPr>
          <p:cNvPr id="244" name="Google Shape;244;g623427902a_1_236: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623427902a_1_2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623427902a_1_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a:t>Just because a book is open, don’t assume it doesn’t come with ancillary resources because some do. This is the #1 adopted Physics book in the nation. OpenStax tracks those stats. This is a two-semester book and you can get a print version for about 20% of what a commercial book would be. And third-party vendors like Bookshare provide an online service where you can get content converted to accessible formats--Braille, etc. Couldn’t technically do legally with a commercial textbook. </a:t>
            </a:r>
            <a:r>
              <a:rPr b="0" i="0" lang="en" sz="1100" u="none" cap="none" strike="noStrike">
                <a:solidFill>
                  <a:schemeClr val="dk1"/>
                </a:solidFill>
                <a:latin typeface="Arial"/>
                <a:ea typeface="Arial"/>
                <a:cs typeface="Arial"/>
                <a:sym typeface="Arial"/>
              </a:rPr>
              <a:t>So, an open textbook is a textbook with a CC license – it’s free and you are given the permissions we just discussed AND it may come with ancillary student </a:t>
            </a:r>
            <a:r>
              <a:rPr lang="en">
                <a:solidFill>
                  <a:schemeClr val="dk1"/>
                </a:solidFill>
              </a:rPr>
              <a:t>resources and instructor resources</a:t>
            </a:r>
            <a:r>
              <a:rPr b="0" i="0" lang="en" sz="1100" u="none" cap="none" strike="noStrike">
                <a:solidFill>
                  <a:schemeClr val="dk1"/>
                </a:solidFill>
                <a:latin typeface="Arial"/>
                <a:ea typeface="Arial"/>
                <a:cs typeface="Arial"/>
                <a:sym typeface="Arial"/>
              </a:rPr>
              <a:t>.</a:t>
            </a:r>
            <a:endParaRPr>
              <a:solidFill>
                <a:schemeClr val="dk1"/>
              </a:solidFill>
            </a:endParaRPr>
          </a:p>
          <a:p>
            <a:pPr indent="0" lvl="0" marL="0" marR="0" rtl="0" algn="l">
              <a:spcBef>
                <a:spcPts val="0"/>
              </a:spcBef>
              <a:spcAft>
                <a:spcPts val="0"/>
              </a:spcAft>
              <a:buNone/>
            </a:pPr>
            <a:r>
              <a:t/>
            </a:r>
            <a:endParaRPr>
              <a:solidFill>
                <a:schemeClr val="dk1"/>
              </a:solidFill>
            </a:endParaRPr>
          </a:p>
          <a:p>
            <a:pPr indent="0" lvl="0" marL="0" marR="0" rtl="0" algn="l">
              <a:spcBef>
                <a:spcPts val="0"/>
              </a:spcBef>
              <a:spcAft>
                <a:spcPts val="0"/>
              </a:spcAft>
              <a:buNone/>
            </a:pPr>
            <a:r>
              <a:t/>
            </a:r>
            <a:endParaRPr>
              <a:solidFill>
                <a:schemeClr val="dk1"/>
              </a:solidFill>
            </a:endParaRPr>
          </a:p>
        </p:txBody>
      </p:sp>
      <p:sp>
        <p:nvSpPr>
          <p:cNvPr id="250" name="Google Shape;250;g623427902a_1_241: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623427902a_1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23427902a_1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Examples of student resources with the OpenStax Physics course.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623427902a_1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623427902a_1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whole point of this is that we should not assume that open textbooks don’t come with ancillaries and resources.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6443c3dc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6443c3dc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6443c3dcf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6443c3dcf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642eef670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642eef670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Marilyn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630c2f2a8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30c2f2a8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OTN &amp; OpenStax</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Oer Commons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ListServs - ask around!</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623427902a_1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623427902a_1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0" i="0" lang="en" sz="1100" u="none" cap="none" strike="noStrike">
                <a:solidFill>
                  <a:schemeClr val="dk1"/>
                </a:solidFill>
                <a:latin typeface="Arial"/>
                <a:ea typeface="Arial"/>
                <a:cs typeface="Arial"/>
                <a:sym typeface="Arial"/>
              </a:rPr>
              <a:t>OpenStax is the bran</a:t>
            </a:r>
            <a:r>
              <a:rPr lang="en">
                <a:solidFill>
                  <a:schemeClr val="dk1"/>
                </a:solidFill>
              </a:rPr>
              <a:t>ding of the textbooks </a:t>
            </a:r>
            <a:r>
              <a:rPr b="0" i="0" lang="en" sz="1100" u="none" cap="none" strike="noStrike">
                <a:solidFill>
                  <a:schemeClr val="dk1"/>
                </a:solidFill>
                <a:latin typeface="Arial"/>
                <a:ea typeface="Arial"/>
                <a:cs typeface="Arial"/>
                <a:sym typeface="Arial"/>
              </a:rPr>
              <a:t>published </a:t>
            </a:r>
            <a:r>
              <a:rPr lang="en">
                <a:solidFill>
                  <a:schemeClr val="dk1"/>
                </a:solidFill>
              </a:rPr>
              <a:t>by </a:t>
            </a:r>
            <a:r>
              <a:rPr b="0" i="0" lang="en" sz="1100" u="none" cap="none" strike="noStrike">
                <a:solidFill>
                  <a:schemeClr val="dk1"/>
                </a:solidFill>
                <a:latin typeface="Arial"/>
                <a:ea typeface="Arial"/>
                <a:cs typeface="Arial"/>
                <a:sym typeface="Arial"/>
              </a:rPr>
              <a:t>Rice University</a:t>
            </a:r>
            <a:r>
              <a:rPr lang="en">
                <a:solidFill>
                  <a:schemeClr val="dk1"/>
                </a:solidFill>
              </a:rPr>
              <a:t>. They set out to publish textbooks for the top 25 enrolled courses in the US. They were initially funded by</a:t>
            </a:r>
            <a:r>
              <a:rPr b="0" i="0" lang="en" sz="1100" u="none" cap="none" strike="noStrike">
                <a:solidFill>
                  <a:schemeClr val="dk1"/>
                </a:solidFill>
                <a:latin typeface="Arial"/>
                <a:ea typeface="Arial"/>
                <a:cs typeface="Arial"/>
                <a:sym typeface="Arial"/>
              </a:rPr>
              <a:t> foundations</a:t>
            </a:r>
            <a:r>
              <a:rPr lang="en">
                <a:solidFill>
                  <a:schemeClr val="dk1"/>
                </a:solidFill>
              </a:rPr>
              <a:t>, but they are now self-sustaining. </a:t>
            </a:r>
            <a:r>
              <a:rPr lang="en">
                <a:solidFill>
                  <a:srgbClr val="FF0000"/>
                </a:solidFill>
              </a:rPr>
              <a:t>Sarah will contact Nicole F. and find out market share for OpenStax.</a:t>
            </a:r>
            <a:endParaRPr>
              <a:solidFill>
                <a:srgbClr val="FF0000"/>
              </a:solidFill>
            </a:endParaRPr>
          </a:p>
          <a:p>
            <a:pPr indent="0" lvl="0" marL="0" marR="0" rtl="0" algn="l">
              <a:spcBef>
                <a:spcPts val="0"/>
              </a:spcBef>
              <a:spcAft>
                <a:spcPts val="0"/>
              </a:spcAft>
              <a:buNone/>
            </a:pPr>
            <a:r>
              <a:t/>
            </a:r>
            <a:endParaRPr>
              <a:solidFill>
                <a:srgbClr val="FF0000"/>
              </a:solidFill>
            </a:endParaRPr>
          </a:p>
        </p:txBody>
      </p:sp>
      <p:sp>
        <p:nvSpPr>
          <p:cNvPr id="299" name="Google Shape;299;g623427902a_1_24: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23427902a_1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23427902a_1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623427902a_1_2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623427902a_1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a:solidFill>
                  <a:schemeClr val="dk1"/>
                </a:solidFill>
              </a:rPr>
              <a:t>One good place to look is the OTL. The OTL is the most comprehensive catalog of open textbooks. Also, the OTL includes faculty reviews for about ⅔ of the textbooks in the collection, and we are continuously adding books to the Open Textbook Library.</a:t>
            </a:r>
            <a:endParaRPr b="0" i="0" sz="1100" u="none" cap="none" strike="noStrike">
              <a:solidFill>
                <a:schemeClr val="dk1"/>
              </a:solidFill>
              <a:latin typeface="Arial"/>
              <a:ea typeface="Arial"/>
              <a:cs typeface="Arial"/>
              <a:sym typeface="Arial"/>
            </a:endParaRPr>
          </a:p>
        </p:txBody>
      </p:sp>
      <p:sp>
        <p:nvSpPr>
          <p:cNvPr id="305" name="Google Shape;305;g623427902a_1_262: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6322bc3fa3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6322bc3fa3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63e2fcbf9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63e2fcbf9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SUNY</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63e2fcbf9d_1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63e2fcbf9d_1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6239ac726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6239ac726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creativecommons.org</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6322bc3fa3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6322bc3fa3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61ff3cb91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61ff3cb91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So how do you get the ball rolling at your institution?  I’d like to present some strategies and advice about things that have worked for us and others.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63e2fcbf9d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So right about now, you’re probably like this child…I think I know what I’m doing but what to do with all this information?  </a:t>
            </a:r>
            <a:endParaRPr/>
          </a:p>
        </p:txBody>
      </p:sp>
      <p:sp>
        <p:nvSpPr>
          <p:cNvPr id="349" name="Google Shape;349;g63e2fcbf9d_8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63e2fcbf9d_8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Here are some of the main concepts I’m going to talk about with respect to implementing an OER initiative. Please keep in mind that this is going to be a very general overview and that we can go into any one of these in-depth this afternoon during the breakouts.</a:t>
            </a:r>
            <a:endParaRPr/>
          </a:p>
        </p:txBody>
      </p:sp>
      <p:sp>
        <p:nvSpPr>
          <p:cNvPr id="354" name="Google Shape;354;g63e2fcbf9d_8_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63e2fcbf9d_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Planning is important; here are  a few things to consider before you even start.</a:t>
            </a:r>
            <a:endParaRPr/>
          </a:p>
        </p:txBody>
      </p:sp>
      <p:sp>
        <p:nvSpPr>
          <p:cNvPr id="359" name="Google Shape;359;g63e2fcbf9d_8_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1ff3cb91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1ff3cb91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63e2fcbf9d_8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What does this mean?</a:t>
            </a:r>
            <a:endParaRPr/>
          </a:p>
        </p:txBody>
      </p:sp>
      <p:sp>
        <p:nvSpPr>
          <p:cNvPr id="365" name="Google Shape;365;g63e2fcbf9d_8_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63e2fcbf9d_8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This should make it even clearer: Money talks.  Something else walks but I’d to keep this presentation rated PG.  It’s one of the elephants in the room, so no use pretending it doesn’t exist. Let’s address this first.</a:t>
            </a:r>
            <a:endParaRPr/>
          </a:p>
        </p:txBody>
      </p:sp>
      <p:sp>
        <p:nvSpPr>
          <p:cNvPr id="370" name="Google Shape;370;g63e2fcbf9d_8_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63e2fcbf9d_8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If you are fortunate enough, here are some ways to manage your funding. If you’re not as fortunate, there are other rewards to consider.</a:t>
            </a:r>
            <a:endParaRPr/>
          </a:p>
        </p:txBody>
      </p:sp>
      <p:sp>
        <p:nvSpPr>
          <p:cNvPr id="375" name="Google Shape;375;g63e2fcbf9d_8_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63e2fcbf9d_8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Speaking of Benjamins…Why do I include a picture of Ben Franklin here?</a:t>
            </a:r>
            <a:endParaRPr/>
          </a:p>
        </p:txBody>
      </p:sp>
      <p:sp>
        <p:nvSpPr>
          <p:cNvPr id="381" name="Google Shape;381;g63e2fcbf9d_8_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63e2fcbf9d_8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Good ol’ Ben was a leader, but he was also a diplomat…You are going to need people who are leaders and people who are diplomats, or if it’s just you at your institution carrying the OER torch, you’re going to have to be a leader and a diplomat.  This may sound like Captain Obvious kind of stuff, but it’s important to keep in mind that ideas don’t get things done, institutions or processes don’t get things done, people get things done.</a:t>
            </a:r>
            <a:endParaRPr/>
          </a:p>
        </p:txBody>
      </p:sp>
      <p:sp>
        <p:nvSpPr>
          <p:cNvPr id="386" name="Google Shape;386;g63e2fcbf9d_8_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63e2fcbf9d_8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Why do I include a picture of Ben and John Adams from the HBO miniseries?  You can’t go in guns blazing and demand that people do what you want, right?  Don’t be like John Adams when they travel to France, be like Ben. You have to wine and dine the folks you want to persuade. In our context, that means understanding the people you’re working with.</a:t>
            </a:r>
            <a:endParaRPr/>
          </a:p>
        </p:txBody>
      </p:sp>
      <p:sp>
        <p:nvSpPr>
          <p:cNvPr id="392" name="Google Shape;392;g63e2fcbf9d_8_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63e2fcbf9d_8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I’m admittedly speaking from a librarian’s perspective…it’s important to try and understand a faculty and/or administrator perspective. At OTN we did a whole exercise where we basically created a fictional faculty character, in order to understand different situations they may be in…</a:t>
            </a:r>
            <a:endParaRPr/>
          </a:p>
        </p:txBody>
      </p:sp>
      <p:sp>
        <p:nvSpPr>
          <p:cNvPr id="397" name="Google Shape;397;g63e2fcbf9d_8_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63e2fcbf9d_8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Here are a few more things you can do to facilitate buy-in…</a:t>
            </a:r>
            <a:endParaRPr/>
          </a:p>
        </p:txBody>
      </p:sp>
      <p:sp>
        <p:nvSpPr>
          <p:cNvPr id="403" name="Google Shape;403;g63e2fcbf9d_8_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63e2fcbf9d_8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If you’re starting from scratch, here are some of the most common adoption models. In other words, what courses do you want to target…You may be in a situation where all you have is the last option, and that’s OK. Anything is a start.</a:t>
            </a:r>
            <a:endParaRPr/>
          </a:p>
        </p:txBody>
      </p:sp>
      <p:sp>
        <p:nvSpPr>
          <p:cNvPr id="409" name="Google Shape;409;g63e2fcbf9d_8_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63e2fcbf9d_8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So you have your funding in place (hopefully), your leaders and diplomats are ready to work their magic, you have a plan and a model you want to follow, so it’s go time. Teamwork makes the dream work. Note how there are 3 stick figures there.  That’s called foreshadowing. As an aside, I’m fully aware of the irony that I haven’t given proper attribution for these photos, so I apologize in advance.</a:t>
            </a:r>
            <a:endParaRPr/>
          </a:p>
        </p:txBody>
      </p:sp>
      <p:sp>
        <p:nvSpPr>
          <p:cNvPr id="415" name="Google Shape;415;g63e2fcbf9d_8_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32b9edc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32b9edc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63e2fcbf9d_8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A few tips for getting the actual work of developing courses done…</a:t>
            </a:r>
            <a:endParaRPr/>
          </a:p>
        </p:txBody>
      </p:sp>
      <p:sp>
        <p:nvSpPr>
          <p:cNvPr id="420" name="Google Shape;420;g63e2fcbf9d_8_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63e2fcbf9d_8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So you’re getting close to the finish line, it’s important to have a review process in place in order to ensure some semblance of consistency and fairness. Here are some of the things we do…</a:t>
            </a:r>
            <a:endParaRPr/>
          </a:p>
        </p:txBody>
      </p:sp>
      <p:sp>
        <p:nvSpPr>
          <p:cNvPr id="426" name="Google Shape;426;g63e2fcbf9d_8_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63e2fcbf9d_8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Here are some screenshots of our current review checklist for OER courses.  There are certain things we need to make sure the faculty have delivered, and other things that they authorize or acknowledge. We can talk about this more later if you’d like.</a:t>
            </a:r>
            <a:endParaRPr/>
          </a:p>
        </p:txBody>
      </p:sp>
      <p:sp>
        <p:nvSpPr>
          <p:cNvPr id="432" name="Google Shape;432;g63e2fcbf9d_8_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63e2fcbf9d_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63e2fcbf9d_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63e2fcbf9d_8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One of the final steps, but often overlooked or buried in administrative red tape.  Make sure your students know that they’re signing up for an OER course. Have conversations with the Registrar and Bookstore. Provide orientation and support for your students.</a:t>
            </a:r>
            <a:endParaRPr/>
          </a:p>
        </p:txBody>
      </p:sp>
      <p:sp>
        <p:nvSpPr>
          <p:cNvPr id="442" name="Google Shape;442;g63e2fcbf9d_8_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63e2fcbf9d_8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Finally, when you’re done you’re never really done. Here are some things you need to do to keep the ball rolling. Try and assess how students are performing academically in OER courses, which is just as important an argument for OER as is the cost savings, perhaps more.</a:t>
            </a:r>
            <a:endParaRPr/>
          </a:p>
        </p:txBody>
      </p:sp>
      <p:sp>
        <p:nvSpPr>
          <p:cNvPr id="448" name="Google Shape;448;g63e2fcbf9d_8_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63e2fcbf9d_8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Finally, for any success, no matter how small, shout it from the rooftops. Spread the good word.</a:t>
            </a:r>
            <a:endParaRPr/>
          </a:p>
        </p:txBody>
      </p:sp>
      <p:sp>
        <p:nvSpPr>
          <p:cNvPr id="454" name="Google Shape;454;g63e2fcbf9d_8_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623427902a_1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623427902a_1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642eef67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642eef67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g642eef670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642eef670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3f369e8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3f369e8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 lofty, but more humorous!  Founder of the Community College Open Educational Resources, former Undersecretary of Education (under President Obama) and former Chanceller of the Foothill-DeAnza Community College District.</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6239ac726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6239ac726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32b9edcd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32b9edcd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32b9edcd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32b9edcd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Shows how the burden of paying for higher education has shifted from the state to the student.  Compare the proportion of cost that students must contribute in 1993 to today (The load on students has doubled).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sz="1100"/>
            </a:lvl1pPr>
            <a:lvl2pPr indent="-317500" lvl="1" marL="914400" algn="l">
              <a:lnSpc>
                <a:spcPct val="90000"/>
              </a:lnSpc>
              <a:spcBef>
                <a:spcPts val="1600"/>
              </a:spcBef>
              <a:spcAft>
                <a:spcPts val="0"/>
              </a:spcAft>
              <a:buClr>
                <a:schemeClr val="dk1"/>
              </a:buClr>
              <a:buSzPts val="1400"/>
              <a:buChar char="○"/>
              <a:defRPr sz="1100"/>
            </a:lvl2pPr>
            <a:lvl3pPr indent="-317500" lvl="2" marL="1371600" algn="l">
              <a:lnSpc>
                <a:spcPct val="90000"/>
              </a:lnSpc>
              <a:spcBef>
                <a:spcPts val="1600"/>
              </a:spcBef>
              <a:spcAft>
                <a:spcPts val="0"/>
              </a:spcAft>
              <a:buClr>
                <a:schemeClr val="dk1"/>
              </a:buClr>
              <a:buSzPts val="1400"/>
              <a:buChar char="■"/>
              <a:defRPr sz="1100"/>
            </a:lvl3pPr>
            <a:lvl4pPr indent="-317500" lvl="3" marL="1828800" algn="l">
              <a:lnSpc>
                <a:spcPct val="90000"/>
              </a:lnSpc>
              <a:spcBef>
                <a:spcPts val="1600"/>
              </a:spcBef>
              <a:spcAft>
                <a:spcPts val="0"/>
              </a:spcAft>
              <a:buClr>
                <a:schemeClr val="dk1"/>
              </a:buClr>
              <a:buSzPts val="1400"/>
              <a:buChar char="●"/>
              <a:defRPr sz="1100"/>
            </a:lvl4pPr>
            <a:lvl5pPr indent="-317500" lvl="4" marL="2286000" algn="l">
              <a:lnSpc>
                <a:spcPct val="90000"/>
              </a:lnSpc>
              <a:spcBef>
                <a:spcPts val="1600"/>
              </a:spcBef>
              <a:spcAft>
                <a:spcPts val="0"/>
              </a:spcAft>
              <a:buClr>
                <a:schemeClr val="dk1"/>
              </a:buClr>
              <a:buSzPts val="1400"/>
              <a:buChar char="○"/>
              <a:defRPr sz="1100"/>
            </a:lvl5pPr>
            <a:lvl6pPr indent="-317500" lvl="5" marL="2743200" algn="l">
              <a:lnSpc>
                <a:spcPct val="90000"/>
              </a:lnSpc>
              <a:spcBef>
                <a:spcPts val="1600"/>
              </a:spcBef>
              <a:spcAft>
                <a:spcPts val="0"/>
              </a:spcAft>
              <a:buClr>
                <a:schemeClr val="dk1"/>
              </a:buClr>
              <a:buSzPts val="1400"/>
              <a:buChar char="■"/>
              <a:defRPr sz="1100"/>
            </a:lvl6pPr>
            <a:lvl7pPr indent="-317500" lvl="6" marL="3200400" algn="l">
              <a:lnSpc>
                <a:spcPct val="90000"/>
              </a:lnSpc>
              <a:spcBef>
                <a:spcPts val="1600"/>
              </a:spcBef>
              <a:spcAft>
                <a:spcPts val="0"/>
              </a:spcAft>
              <a:buClr>
                <a:schemeClr val="dk1"/>
              </a:buClr>
              <a:buSzPts val="1400"/>
              <a:buChar char="●"/>
              <a:defRPr sz="1100"/>
            </a:lvl7pPr>
            <a:lvl8pPr indent="-317500" lvl="7" marL="3657600" algn="l">
              <a:lnSpc>
                <a:spcPct val="90000"/>
              </a:lnSpc>
              <a:spcBef>
                <a:spcPts val="1600"/>
              </a:spcBef>
              <a:spcAft>
                <a:spcPts val="0"/>
              </a:spcAft>
              <a:buClr>
                <a:schemeClr val="dk1"/>
              </a:buClr>
              <a:buSzPts val="1400"/>
              <a:buChar char="○"/>
              <a:defRPr sz="1100"/>
            </a:lvl8pPr>
            <a:lvl9pPr indent="-317500" lvl="8" marL="4114800" algn="l">
              <a:lnSpc>
                <a:spcPct val="90000"/>
              </a:lnSpc>
              <a:spcBef>
                <a:spcPts val="1600"/>
              </a:spcBef>
              <a:spcAft>
                <a:spcPts val="1600"/>
              </a:spcAft>
              <a:buClr>
                <a:schemeClr val="dk1"/>
              </a:buClr>
              <a:buSzPts val="1400"/>
              <a:buChar char="■"/>
              <a:defRPr sz="1100"/>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2">
  <p:cSld name="TITLE_AND_BODY_2">
    <p:spTree>
      <p:nvGrpSpPr>
        <p:cNvPr id="56" name="Shape 5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57" name="Shape 5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hyperlink" Target="https://cufba.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njleg.state.nj.us/bills/BillView.a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hyperlink" Target="http://creativecommons.org/licenses/by/4.0/" TargetMode="External"/><Relationship Id="rId6" Type="http://schemas.openxmlformats.org/officeDocument/2006/relationships/hyperlink" Target="http://creativecommons.org/licenses/by/4.0/" TargetMode="External"/><Relationship Id="rId7" Type="http://schemas.openxmlformats.org/officeDocument/2006/relationships/hyperlink" Target="http://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njoerambassadors@gmail.com" TargetMode="Externa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23.png"/><Relationship Id="rId6"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creativecommons.org" TargetMode="Externa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 Id="rId3"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hyperlink" Target="https://pccc.libguides.com/c.php?g=954729&amp;p=6888777"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 Id="rId3" Type="http://schemas.openxmlformats.org/officeDocument/2006/relationships/image" Target="../media/image3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 Id="rId3" Type="http://schemas.openxmlformats.org/officeDocument/2006/relationships/image" Target="../media/image3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hyperlink" Target="https://pccc.libguides.com/oer/oer-students"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 Id="rId3" Type="http://schemas.openxmlformats.org/officeDocument/2006/relationships/image" Target="../media/image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mailto:njoerambassadors@gmail.com" TargetMode="External"/><Relationship Id="rId4" Type="http://schemas.openxmlformats.org/officeDocument/2006/relationships/image" Target="../media/image1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9.xml"/><Relationship Id="rId3"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hyperlink" Target="mailto:NJOERAmbassadors@gmail.com"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63" name="Google Shape;63;p16"/>
          <p:cNvSpPr txBox="1"/>
          <p:nvPr>
            <p:ph idx="1" type="body"/>
          </p:nvPr>
        </p:nvSpPr>
        <p:spPr>
          <a:xfrm>
            <a:off x="311700" y="1017725"/>
            <a:ext cx="8711100" cy="3849300"/>
          </a:xfrm>
          <a:prstGeom prst="rect">
            <a:avLst/>
          </a:prstGeom>
        </p:spPr>
        <p:txBody>
          <a:bodyPr anchorCtr="0" anchor="t" bIns="91425" lIns="91425" spcFirstLastPara="1" rIns="91425" wrap="square" tIns="91425">
            <a:noAutofit/>
          </a:bodyPr>
          <a:lstStyle/>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9:30 am – 10:00 am: </a:t>
            </a:r>
            <a:r>
              <a:rPr lang="en" sz="2000">
                <a:solidFill>
                  <a:schemeClr val="dk1"/>
                </a:solidFill>
              </a:rPr>
              <a:t>Coffee &amp; Registration</a:t>
            </a:r>
            <a:endParaRPr sz="2000">
              <a:solidFill>
                <a:schemeClr val="dk1"/>
              </a:solidFill>
            </a:endParaRPr>
          </a:p>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10:00 am:</a:t>
            </a:r>
            <a:r>
              <a:rPr b="1" lang="en" sz="2000">
                <a:solidFill>
                  <a:schemeClr val="dk1"/>
                </a:solidFill>
              </a:rPr>
              <a:t> </a:t>
            </a:r>
            <a:r>
              <a:rPr lang="en" sz="2000">
                <a:solidFill>
                  <a:schemeClr val="dk1"/>
                </a:solidFill>
              </a:rPr>
              <a:t>Welcome &amp; Initiative Overview</a:t>
            </a:r>
            <a:endParaRPr sz="2000">
              <a:solidFill>
                <a:schemeClr val="dk1"/>
              </a:solidFill>
            </a:endParaRPr>
          </a:p>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10:20 am:</a:t>
            </a:r>
            <a:r>
              <a:rPr b="1" lang="en" sz="2000">
                <a:solidFill>
                  <a:schemeClr val="dk1"/>
                </a:solidFill>
              </a:rPr>
              <a:t> </a:t>
            </a:r>
            <a:r>
              <a:rPr lang="en" sz="2000">
                <a:solidFill>
                  <a:schemeClr val="dk1"/>
                </a:solidFill>
              </a:rPr>
              <a:t>Ambassadors on the Why, What, Where, &amp; How of OER</a:t>
            </a:r>
            <a:endParaRPr sz="2000">
              <a:solidFill>
                <a:schemeClr val="dk1"/>
              </a:solidFill>
            </a:endParaRPr>
          </a:p>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11:30 am:</a:t>
            </a:r>
            <a:r>
              <a:rPr b="1" lang="en" sz="2000">
                <a:solidFill>
                  <a:schemeClr val="dk1"/>
                </a:solidFill>
              </a:rPr>
              <a:t> </a:t>
            </a:r>
            <a:r>
              <a:rPr lang="en" sz="2000">
                <a:solidFill>
                  <a:schemeClr val="dk1"/>
                </a:solidFill>
              </a:rPr>
              <a:t>Open &amp; Affordable Textbooks Program at Rutgers University</a:t>
            </a:r>
            <a:endParaRPr sz="2000">
              <a:solidFill>
                <a:schemeClr val="dk1"/>
              </a:solidFill>
            </a:endParaRPr>
          </a:p>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11:45 am: </a:t>
            </a:r>
            <a:r>
              <a:rPr lang="en" sz="2000">
                <a:solidFill>
                  <a:schemeClr val="dk1"/>
                </a:solidFill>
              </a:rPr>
              <a:t>Interactive Activity</a:t>
            </a:r>
            <a:endParaRPr b="1" sz="2000">
              <a:solidFill>
                <a:srgbClr val="4C9968"/>
              </a:solidFill>
            </a:endParaRPr>
          </a:p>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12:00 pm – 01:00 pm:</a:t>
            </a:r>
            <a:r>
              <a:rPr b="1" lang="en" sz="2000">
                <a:solidFill>
                  <a:schemeClr val="dk1"/>
                </a:solidFill>
              </a:rPr>
              <a:t> </a:t>
            </a:r>
            <a:r>
              <a:rPr lang="en" sz="2000">
                <a:solidFill>
                  <a:schemeClr val="dk1"/>
                </a:solidFill>
              </a:rPr>
              <a:t>Lunch</a:t>
            </a:r>
            <a:endParaRPr sz="2000">
              <a:solidFill>
                <a:schemeClr val="dk1"/>
              </a:solidFill>
            </a:endParaRPr>
          </a:p>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01:00 pm – 2:00 pm:</a:t>
            </a:r>
            <a:r>
              <a:rPr b="1" lang="en" sz="2000">
                <a:solidFill>
                  <a:schemeClr val="dk1"/>
                </a:solidFill>
              </a:rPr>
              <a:t> </a:t>
            </a:r>
            <a:r>
              <a:rPr lang="en" sz="2000">
                <a:solidFill>
                  <a:schemeClr val="dk1"/>
                </a:solidFill>
              </a:rPr>
              <a:t>Panel Discussion / Q&amp;A</a:t>
            </a:r>
            <a:endParaRPr b="1" sz="2000">
              <a:solidFill>
                <a:srgbClr val="4C9968"/>
              </a:solidFill>
            </a:endParaRPr>
          </a:p>
          <a:p>
            <a:pPr indent="0" lvl="0" marL="0" rtl="0" algn="l">
              <a:spcBef>
                <a:spcPts val="0"/>
              </a:spcBef>
              <a:spcAft>
                <a:spcPts val="16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25" title="Chart"/>
          <p:cNvPicPr preferRelativeResize="0"/>
          <p:nvPr/>
        </p:nvPicPr>
        <p:blipFill>
          <a:blip r:embed="rId3">
            <a:alphaModFix/>
          </a:blip>
          <a:stretch>
            <a:fillRect/>
          </a:stretch>
        </p:blipFill>
        <p:spPr>
          <a:xfrm>
            <a:off x="412825" y="0"/>
            <a:ext cx="8318340"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6"/>
          <p:cNvSpPr/>
          <p:nvPr/>
        </p:nvSpPr>
        <p:spPr>
          <a:xfrm>
            <a:off x="0" y="4951140"/>
            <a:ext cx="3988200" cy="1923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363744"/>
              </a:buClr>
              <a:buSzPts val="1000"/>
              <a:buFont typeface="Arial"/>
              <a:buNone/>
            </a:pPr>
            <a:r>
              <a:rPr b="0" i="0" lang="en" sz="1000" u="none" cap="none" strike="noStrike">
                <a:solidFill>
                  <a:srgbClr val="363744"/>
                </a:solidFill>
                <a:latin typeface="Arial"/>
                <a:ea typeface="Arial"/>
                <a:cs typeface="Arial"/>
                <a:sym typeface="Arial"/>
              </a:rPr>
              <a:t>Federal Reserve http://www.federalreserve.gov/releases/g19/Current/</a:t>
            </a:r>
            <a:endParaRPr/>
          </a:p>
        </p:txBody>
      </p:sp>
      <p:pic>
        <p:nvPicPr>
          <p:cNvPr id="126" name="Google Shape;126;p26" title="Chart"/>
          <p:cNvPicPr preferRelativeResize="0"/>
          <p:nvPr/>
        </p:nvPicPr>
        <p:blipFill>
          <a:blip r:embed="rId3">
            <a:alphaModFix/>
          </a:blip>
          <a:stretch>
            <a:fillRect/>
          </a:stretch>
        </p:blipFill>
        <p:spPr>
          <a:xfrm>
            <a:off x="406313" y="248575"/>
            <a:ext cx="8331369" cy="46463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7"/>
          <p:cNvPicPr preferRelativeResize="0"/>
          <p:nvPr/>
        </p:nvPicPr>
        <p:blipFill>
          <a:blip r:embed="rId3">
            <a:alphaModFix/>
          </a:blip>
          <a:stretch>
            <a:fillRect/>
          </a:stretch>
        </p:blipFill>
        <p:spPr>
          <a:xfrm>
            <a:off x="152400" y="152400"/>
            <a:ext cx="8183621"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28"/>
          <p:cNvPicPr preferRelativeResize="0"/>
          <p:nvPr/>
        </p:nvPicPr>
        <p:blipFill>
          <a:blip r:embed="rId3">
            <a:alphaModFix/>
          </a:blip>
          <a:stretch>
            <a:fillRect/>
          </a:stretch>
        </p:blipFill>
        <p:spPr>
          <a:xfrm>
            <a:off x="2190750" y="1500188"/>
            <a:ext cx="4762500" cy="2143125"/>
          </a:xfrm>
          <a:prstGeom prst="rect">
            <a:avLst/>
          </a:prstGeom>
          <a:noFill/>
          <a:ln>
            <a:noFill/>
          </a:ln>
        </p:spPr>
      </p:pic>
      <p:sp>
        <p:nvSpPr>
          <p:cNvPr id="137" name="Google Shape;137;p28"/>
          <p:cNvSpPr txBox="1"/>
          <p:nvPr/>
        </p:nvSpPr>
        <p:spPr>
          <a:xfrm>
            <a:off x="0" y="4871775"/>
            <a:ext cx="3000000" cy="2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rgbClr val="0277BD"/>
                </a:solidFill>
                <a:hlinkClick r:id="rId4"/>
              </a:rPr>
              <a:t>https://cufba.org/</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9"/>
          <p:cNvSpPr txBox="1"/>
          <p:nvPr/>
        </p:nvSpPr>
        <p:spPr>
          <a:xfrm>
            <a:off x="333150" y="342754"/>
            <a:ext cx="8229600" cy="8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800">
                <a:solidFill>
                  <a:srgbClr val="4C9968"/>
                </a:solidFill>
                <a:latin typeface="Avenir"/>
                <a:ea typeface="Avenir"/>
                <a:cs typeface="Avenir"/>
                <a:sym typeface="Avenir"/>
              </a:rPr>
              <a:t>What can we do?</a:t>
            </a:r>
            <a:endParaRPr sz="4000">
              <a:solidFill>
                <a:srgbClr val="4C9968"/>
              </a:solidFill>
              <a:latin typeface="Avenir"/>
              <a:ea typeface="Avenir"/>
              <a:cs typeface="Avenir"/>
              <a:sym typeface="Avenir"/>
            </a:endParaRPr>
          </a:p>
        </p:txBody>
      </p:sp>
      <p:sp>
        <p:nvSpPr>
          <p:cNvPr id="143" name="Google Shape;143;p29"/>
          <p:cNvSpPr txBox="1"/>
          <p:nvPr/>
        </p:nvSpPr>
        <p:spPr>
          <a:xfrm>
            <a:off x="519900" y="1200150"/>
            <a:ext cx="8104200" cy="3394500"/>
          </a:xfrm>
          <a:prstGeom prst="rect">
            <a:avLst/>
          </a:prstGeom>
          <a:noFill/>
          <a:ln>
            <a:noFill/>
          </a:ln>
        </p:spPr>
        <p:txBody>
          <a:bodyPr anchorCtr="0" anchor="t" bIns="91425" lIns="91425" spcFirstLastPara="1" rIns="91425" wrap="square" tIns="91425">
            <a:noAutofit/>
          </a:bodyPr>
          <a:lstStyle/>
          <a:p>
            <a:pPr indent="0" lvl="0" marL="203200" rtl="0" algn="l">
              <a:spcBef>
                <a:spcPts val="0"/>
              </a:spcBef>
              <a:spcAft>
                <a:spcPts val="0"/>
              </a:spcAft>
              <a:buNone/>
            </a:pPr>
            <a:r>
              <a:rPr lang="en" sz="3000">
                <a:solidFill>
                  <a:srgbClr val="041636"/>
                </a:solidFill>
                <a:latin typeface="Avenir"/>
                <a:ea typeface="Avenir"/>
                <a:cs typeface="Avenir"/>
                <a:sym typeface="Avenir"/>
              </a:rPr>
              <a:t>Tuition and Fees</a:t>
            </a:r>
            <a:endParaRPr sz="3200">
              <a:solidFill>
                <a:srgbClr val="404041"/>
              </a:solidFill>
              <a:latin typeface="Avenir"/>
              <a:ea typeface="Avenir"/>
              <a:cs typeface="Avenir"/>
              <a:sym typeface="Avenir"/>
            </a:endParaRPr>
          </a:p>
          <a:p>
            <a:pPr indent="0" lvl="0" marL="203200" rtl="0" algn="l">
              <a:spcBef>
                <a:spcPts val="1688"/>
              </a:spcBef>
              <a:spcAft>
                <a:spcPts val="0"/>
              </a:spcAft>
              <a:buNone/>
            </a:pPr>
            <a:r>
              <a:rPr lang="en" sz="3000">
                <a:solidFill>
                  <a:srgbClr val="041636"/>
                </a:solidFill>
                <a:latin typeface="Avenir"/>
                <a:ea typeface="Avenir"/>
                <a:cs typeface="Avenir"/>
                <a:sym typeface="Avenir"/>
              </a:rPr>
              <a:t>Room and Board</a:t>
            </a:r>
            <a:endParaRPr sz="3200">
              <a:solidFill>
                <a:srgbClr val="404041"/>
              </a:solidFill>
              <a:latin typeface="Avenir"/>
              <a:ea typeface="Avenir"/>
              <a:cs typeface="Avenir"/>
              <a:sym typeface="Avenir"/>
            </a:endParaRPr>
          </a:p>
          <a:p>
            <a:pPr indent="0" lvl="0" marL="203200" rtl="0" algn="l">
              <a:spcBef>
                <a:spcPts val="1688"/>
              </a:spcBef>
              <a:spcAft>
                <a:spcPts val="0"/>
              </a:spcAft>
              <a:buNone/>
            </a:pPr>
            <a:r>
              <a:rPr lang="en" sz="3000">
                <a:solidFill>
                  <a:srgbClr val="041636"/>
                </a:solidFill>
                <a:latin typeface="Avenir"/>
                <a:ea typeface="Avenir"/>
                <a:cs typeface="Avenir"/>
                <a:sym typeface="Avenir"/>
              </a:rPr>
              <a:t>Books and Supplies</a:t>
            </a:r>
            <a:endParaRPr sz="3200">
              <a:solidFill>
                <a:srgbClr val="404041"/>
              </a:solidFill>
              <a:latin typeface="Avenir"/>
              <a:ea typeface="Avenir"/>
              <a:cs typeface="Avenir"/>
              <a:sym typeface="Avenir"/>
            </a:endParaRPr>
          </a:p>
          <a:p>
            <a:pPr indent="0" lvl="0" marL="203200" rtl="0" algn="l">
              <a:spcBef>
                <a:spcPts val="1688"/>
              </a:spcBef>
              <a:spcAft>
                <a:spcPts val="0"/>
              </a:spcAft>
              <a:buNone/>
            </a:pPr>
            <a:r>
              <a:rPr lang="en" sz="3000">
                <a:solidFill>
                  <a:srgbClr val="041636"/>
                </a:solidFill>
                <a:latin typeface="Avenir"/>
                <a:ea typeface="Avenir"/>
                <a:cs typeface="Avenir"/>
                <a:sym typeface="Avenir"/>
              </a:rPr>
              <a:t>Personal Expenses</a:t>
            </a:r>
            <a:endParaRPr sz="3200">
              <a:solidFill>
                <a:srgbClr val="404041"/>
              </a:solidFill>
              <a:latin typeface="Avenir"/>
              <a:ea typeface="Avenir"/>
              <a:cs typeface="Avenir"/>
              <a:sym typeface="Avenir"/>
            </a:endParaRPr>
          </a:p>
          <a:p>
            <a:pPr indent="0" lvl="0" marL="203200" rtl="0" algn="l">
              <a:spcBef>
                <a:spcPts val="1688"/>
              </a:spcBef>
              <a:spcAft>
                <a:spcPts val="0"/>
              </a:spcAft>
              <a:buNone/>
            </a:pPr>
            <a:r>
              <a:rPr lang="en" sz="3000">
                <a:solidFill>
                  <a:srgbClr val="041636"/>
                </a:solidFill>
                <a:latin typeface="Avenir"/>
                <a:ea typeface="Avenir"/>
                <a:cs typeface="Avenir"/>
                <a:sym typeface="Avenir"/>
              </a:rPr>
              <a:t>Transportation</a:t>
            </a:r>
            <a:endParaRPr sz="3200">
              <a:solidFill>
                <a:srgbClr val="404041"/>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30"/>
          <p:cNvSpPr txBox="1"/>
          <p:nvPr/>
        </p:nvSpPr>
        <p:spPr>
          <a:xfrm>
            <a:off x="519900" y="1200150"/>
            <a:ext cx="8104200" cy="3394500"/>
          </a:xfrm>
          <a:prstGeom prst="rect">
            <a:avLst/>
          </a:prstGeom>
          <a:noFill/>
          <a:ln>
            <a:noFill/>
          </a:ln>
        </p:spPr>
        <p:txBody>
          <a:bodyPr anchorCtr="0" anchor="t" bIns="91425" lIns="91425" spcFirstLastPara="1" rIns="91425" wrap="square" tIns="91425">
            <a:noAutofit/>
          </a:bodyPr>
          <a:lstStyle/>
          <a:p>
            <a:pPr indent="0" lvl="0" marL="203200" rtl="0" algn="l">
              <a:spcBef>
                <a:spcPts val="0"/>
              </a:spcBef>
              <a:spcAft>
                <a:spcPts val="0"/>
              </a:spcAft>
              <a:buNone/>
            </a:pPr>
            <a:r>
              <a:rPr lang="en" sz="3000">
                <a:solidFill>
                  <a:srgbClr val="D9D9D9"/>
                </a:solidFill>
                <a:latin typeface="Avenir"/>
                <a:ea typeface="Avenir"/>
                <a:cs typeface="Avenir"/>
                <a:sym typeface="Avenir"/>
              </a:rPr>
              <a:t>Tuition and Fees</a:t>
            </a:r>
            <a:endParaRPr sz="3200">
              <a:solidFill>
                <a:srgbClr val="D9D9D9"/>
              </a:solidFill>
              <a:latin typeface="Avenir"/>
              <a:ea typeface="Avenir"/>
              <a:cs typeface="Avenir"/>
              <a:sym typeface="Avenir"/>
            </a:endParaRPr>
          </a:p>
          <a:p>
            <a:pPr indent="0" lvl="0" marL="203200" rtl="0" algn="l">
              <a:spcBef>
                <a:spcPts val="1688"/>
              </a:spcBef>
              <a:spcAft>
                <a:spcPts val="0"/>
              </a:spcAft>
              <a:buNone/>
            </a:pPr>
            <a:r>
              <a:rPr lang="en" sz="3000">
                <a:solidFill>
                  <a:srgbClr val="D9D9D9"/>
                </a:solidFill>
                <a:latin typeface="Avenir"/>
                <a:ea typeface="Avenir"/>
                <a:cs typeface="Avenir"/>
                <a:sym typeface="Avenir"/>
              </a:rPr>
              <a:t>Room and Board</a:t>
            </a:r>
            <a:endParaRPr sz="3200">
              <a:solidFill>
                <a:srgbClr val="D9D9D9"/>
              </a:solidFill>
              <a:latin typeface="Avenir"/>
              <a:ea typeface="Avenir"/>
              <a:cs typeface="Avenir"/>
              <a:sym typeface="Avenir"/>
            </a:endParaRPr>
          </a:p>
          <a:p>
            <a:pPr indent="0" lvl="0" marL="203200" rtl="0" algn="l">
              <a:spcBef>
                <a:spcPts val="1688"/>
              </a:spcBef>
              <a:spcAft>
                <a:spcPts val="0"/>
              </a:spcAft>
              <a:buNone/>
            </a:pPr>
            <a:r>
              <a:rPr lang="en" sz="3000">
                <a:solidFill>
                  <a:srgbClr val="041636"/>
                </a:solidFill>
                <a:latin typeface="Avenir"/>
                <a:ea typeface="Avenir"/>
                <a:cs typeface="Avenir"/>
                <a:sym typeface="Avenir"/>
              </a:rPr>
              <a:t>Books and Supplies</a:t>
            </a:r>
            <a:endParaRPr sz="3200">
              <a:solidFill>
                <a:srgbClr val="404041"/>
              </a:solidFill>
              <a:latin typeface="Avenir"/>
              <a:ea typeface="Avenir"/>
              <a:cs typeface="Avenir"/>
              <a:sym typeface="Avenir"/>
            </a:endParaRPr>
          </a:p>
          <a:p>
            <a:pPr indent="0" lvl="0" marL="203200" rtl="0" algn="l">
              <a:spcBef>
                <a:spcPts val="1688"/>
              </a:spcBef>
              <a:spcAft>
                <a:spcPts val="0"/>
              </a:spcAft>
              <a:buNone/>
            </a:pPr>
            <a:r>
              <a:rPr lang="en" sz="3000">
                <a:solidFill>
                  <a:srgbClr val="D9D9D9"/>
                </a:solidFill>
                <a:latin typeface="Avenir"/>
                <a:ea typeface="Avenir"/>
                <a:cs typeface="Avenir"/>
                <a:sym typeface="Avenir"/>
              </a:rPr>
              <a:t>Personal Expenses</a:t>
            </a:r>
            <a:endParaRPr sz="3200">
              <a:solidFill>
                <a:srgbClr val="D9D9D9"/>
              </a:solidFill>
              <a:latin typeface="Avenir"/>
              <a:ea typeface="Avenir"/>
              <a:cs typeface="Avenir"/>
              <a:sym typeface="Avenir"/>
            </a:endParaRPr>
          </a:p>
          <a:p>
            <a:pPr indent="0" lvl="0" marL="203200" rtl="0" algn="l">
              <a:spcBef>
                <a:spcPts val="1688"/>
              </a:spcBef>
              <a:spcAft>
                <a:spcPts val="0"/>
              </a:spcAft>
              <a:buNone/>
            </a:pPr>
            <a:r>
              <a:rPr lang="en" sz="3000">
                <a:solidFill>
                  <a:srgbClr val="D9D9D9"/>
                </a:solidFill>
                <a:latin typeface="Avenir"/>
                <a:ea typeface="Avenir"/>
                <a:cs typeface="Avenir"/>
                <a:sym typeface="Avenir"/>
              </a:rPr>
              <a:t>Transportation</a:t>
            </a:r>
            <a:endParaRPr sz="3200">
              <a:solidFill>
                <a:srgbClr val="D9D9D9"/>
              </a:solidFill>
              <a:latin typeface="Avenir"/>
              <a:ea typeface="Avenir"/>
              <a:cs typeface="Avenir"/>
              <a:sym typeface="Avenir"/>
            </a:endParaRPr>
          </a:p>
        </p:txBody>
      </p:sp>
      <p:sp>
        <p:nvSpPr>
          <p:cNvPr id="149" name="Google Shape;149;p30"/>
          <p:cNvSpPr txBox="1"/>
          <p:nvPr/>
        </p:nvSpPr>
        <p:spPr>
          <a:xfrm>
            <a:off x="333150" y="342754"/>
            <a:ext cx="8229600" cy="8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800">
                <a:solidFill>
                  <a:srgbClr val="4C9968"/>
                </a:solidFill>
                <a:latin typeface="Avenir"/>
                <a:ea typeface="Avenir"/>
                <a:cs typeface="Avenir"/>
                <a:sym typeface="Avenir"/>
              </a:rPr>
              <a:t>What can we do?</a:t>
            </a:r>
            <a:endParaRPr sz="4000">
              <a:solidFill>
                <a:srgbClr val="4C9968"/>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Ease of access</a:t>
            </a:r>
            <a:endParaRPr/>
          </a:p>
        </p:txBody>
      </p:sp>
      <p:pic>
        <p:nvPicPr>
          <p:cNvPr id="155" name="Google Shape;155;p31"/>
          <p:cNvPicPr preferRelativeResize="0"/>
          <p:nvPr/>
        </p:nvPicPr>
        <p:blipFill>
          <a:blip r:embed="rId3">
            <a:alphaModFix/>
          </a:blip>
          <a:stretch>
            <a:fillRect/>
          </a:stretch>
        </p:blipFill>
        <p:spPr>
          <a:xfrm>
            <a:off x="2787925" y="304800"/>
            <a:ext cx="3849440" cy="3925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cost may be a primary driver of the push towards OER, students appreciate:</a:t>
            </a:r>
            <a:endParaRPr/>
          </a:p>
          <a:p>
            <a:pPr indent="0" lvl="0" marL="0" rtl="0" algn="l">
              <a:spcBef>
                <a:spcPts val="1600"/>
              </a:spcBef>
              <a:spcAft>
                <a:spcPts val="0"/>
              </a:spcAft>
              <a:buNone/>
            </a:pPr>
            <a:r>
              <a:rPr lang="en"/>
              <a:t>Ease of access</a:t>
            </a:r>
            <a:endParaRPr/>
          </a:p>
          <a:p>
            <a:pPr indent="0" lvl="0" marL="0" rtl="0" algn="l">
              <a:spcBef>
                <a:spcPts val="1600"/>
              </a:spcBef>
              <a:spcAft>
                <a:spcPts val="0"/>
              </a:spcAft>
              <a:buNone/>
            </a:pPr>
            <a:r>
              <a:rPr lang="en"/>
              <a:t>Instant access--students are able to access course materials without any waiting period.   There is no financial or other barrier to instant access.</a:t>
            </a:r>
            <a:endParaRPr/>
          </a:p>
          <a:p>
            <a:pPr indent="0" lvl="0" marL="0" rtl="0" algn="l">
              <a:spcBef>
                <a:spcPts val="1600"/>
              </a:spcBef>
              <a:spcAft>
                <a:spcPts val="0"/>
              </a:spcAft>
              <a:buNone/>
            </a:pPr>
            <a:r>
              <a:rPr lang="en"/>
              <a:t>Flexibility: courses can be more interesting when there is a range of materials for faculty to choose from.  The class isn’t as limited to the material in a specific textbook.</a:t>
            </a:r>
            <a:endParaRPr/>
          </a:p>
          <a:p>
            <a:pPr indent="0" lvl="0" marL="0" rtl="0" algn="l">
              <a:spcBef>
                <a:spcPts val="1600"/>
              </a:spcBef>
              <a:spcAft>
                <a:spcPts val="1600"/>
              </a:spcAft>
              <a:buNone/>
            </a:pPr>
            <a:r>
              <a:rPr lang="en"/>
              <a:t>Interactive:  professors may ask students to assist in customizing the course.</a:t>
            </a:r>
            <a:endParaRPr/>
          </a:p>
        </p:txBody>
      </p:sp>
      <p:sp>
        <p:nvSpPr>
          <p:cNvPr id="161" name="Google Shape;161;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students like about OER:</a:t>
            </a:r>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Faculty like:</a:t>
            </a:r>
            <a:endParaRPr/>
          </a:p>
        </p:txBody>
      </p:sp>
      <p:sp>
        <p:nvSpPr>
          <p:cNvPr id="167" name="Google Shape;167;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the students have access to the text and course materials from the first day.</a:t>
            </a:r>
            <a:endParaRPr/>
          </a:p>
          <a:p>
            <a:pPr indent="0" lvl="0" marL="0" rtl="0" algn="l">
              <a:spcBef>
                <a:spcPts val="1600"/>
              </a:spcBef>
              <a:spcAft>
                <a:spcPts val="0"/>
              </a:spcAft>
              <a:buNone/>
            </a:pPr>
            <a:r>
              <a:rPr lang="en"/>
              <a:t>Flexibility: there can be more opportunity to customize a class.</a:t>
            </a:r>
            <a:endParaRPr/>
          </a:p>
          <a:p>
            <a:pPr indent="0" lvl="0" marL="0" rtl="0" algn="l">
              <a:spcBef>
                <a:spcPts val="1600"/>
              </a:spcBef>
              <a:spcAft>
                <a:spcPts val="0"/>
              </a:spcAft>
              <a:buNone/>
            </a:pPr>
            <a:r>
              <a:rPr lang="en"/>
              <a:t>Academic freedom/quality: the wealth of materials and accompanying evaluations by other faculty enhance academic instructions.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333333"/>
                </a:solidFill>
              </a:rPr>
              <a:t>Finally, last May, </a:t>
            </a:r>
            <a:r>
              <a:rPr lang="en" sz="1800">
                <a:solidFill>
                  <a:schemeClr val="dk2"/>
                </a:solidFill>
              </a:rPr>
              <a:t>A</a:t>
            </a:r>
            <a:r>
              <a:rPr lang="en" sz="1800" u="sng">
                <a:solidFill>
                  <a:schemeClr val="accent5"/>
                </a:solidFill>
                <a:hlinkClick r:id="rId3"/>
              </a:rPr>
              <a:t>-327-3254-1149</a:t>
            </a:r>
            <a:r>
              <a:rPr b="1" lang="en" sz="1800">
                <a:solidFill>
                  <a:srgbClr val="333333"/>
                </a:solidFill>
              </a:rPr>
              <a:t>  was  signed into law:</a:t>
            </a:r>
            <a:endParaRPr b="1" sz="1800">
              <a:solidFill>
                <a:srgbClr val="333333"/>
              </a:solidFill>
            </a:endParaRPr>
          </a:p>
          <a:p>
            <a:pPr indent="0" lvl="0" marL="0" rtl="0" algn="l">
              <a:lnSpc>
                <a:spcPct val="115000"/>
              </a:lnSpc>
              <a:spcBef>
                <a:spcPts val="800"/>
              </a:spcBef>
              <a:spcAft>
                <a:spcPts val="0"/>
              </a:spcAft>
              <a:buClr>
                <a:schemeClr val="dk1"/>
              </a:buClr>
              <a:buSzPts val="1100"/>
              <a:buFont typeface="Arial"/>
              <a:buNone/>
            </a:pPr>
            <a:r>
              <a:rPr i="1" lang="en" sz="1200">
                <a:solidFill>
                  <a:srgbClr val="333333"/>
                </a:solidFill>
              </a:rPr>
              <a:t> </a:t>
            </a:r>
            <a:endParaRPr i="1" sz="1200">
              <a:solidFill>
                <a:srgbClr val="333333"/>
              </a:solidFill>
            </a:endParaRPr>
          </a:p>
          <a:p>
            <a:pPr indent="0" lvl="0" marL="0" rtl="0" algn="l">
              <a:spcBef>
                <a:spcPts val="800"/>
              </a:spcBef>
              <a:spcAft>
                <a:spcPts val="0"/>
              </a:spcAft>
              <a:buNone/>
            </a:pPr>
            <a:r>
              <a:rPr lang="en"/>
              <a:t>Institutions of higher education are required to have a plan in place by May 2020 articulating the steps they are and will be taking to make both OER and commercially available no-cost and low-cost textbooks as available as possible to students.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Regional </a:t>
            </a:r>
            <a:r>
              <a:rPr lang="en"/>
              <a:t>OER Workshop</a:t>
            </a:r>
            <a:endParaRPr/>
          </a:p>
        </p:txBody>
      </p:sp>
      <p:sp>
        <p:nvSpPr>
          <p:cNvPr id="69" name="Google Shape;69;p1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County College of Morris, Friday, October 25th</a:t>
            </a:r>
            <a:endParaRPr/>
          </a:p>
          <a:p>
            <a:pPr indent="0" lvl="0" marL="0" rtl="0" algn="ctr">
              <a:spcBef>
                <a:spcPts val="0"/>
              </a:spcBef>
              <a:spcAft>
                <a:spcPts val="0"/>
              </a:spcAft>
              <a:buNone/>
            </a:pPr>
            <a:r>
              <a:t/>
            </a:r>
            <a:endParaRPr/>
          </a:p>
        </p:txBody>
      </p:sp>
      <p:sp>
        <p:nvSpPr>
          <p:cNvPr id="70" name="Google Shape;70;p17"/>
          <p:cNvSpPr txBox="1"/>
          <p:nvPr/>
        </p:nvSpPr>
        <p:spPr>
          <a:xfrm>
            <a:off x="946800" y="3551650"/>
            <a:ext cx="7592700" cy="6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2000">
                <a:solidFill>
                  <a:schemeClr val="dk2"/>
                </a:solidFill>
              </a:rPr>
              <a:t>Presented by VALE NJ and your 2019-2020 OER Ambassadors</a:t>
            </a:r>
            <a:endParaRPr i="1" sz="2000"/>
          </a:p>
        </p:txBody>
      </p:sp>
      <p:pic>
        <p:nvPicPr>
          <p:cNvPr id="71" name="Google Shape;71;p17"/>
          <p:cNvPicPr preferRelativeResize="0"/>
          <p:nvPr/>
        </p:nvPicPr>
        <p:blipFill>
          <a:blip r:embed="rId3">
            <a:alphaModFix/>
          </a:blip>
          <a:stretch>
            <a:fillRect/>
          </a:stretch>
        </p:blipFill>
        <p:spPr>
          <a:xfrm>
            <a:off x="3068875" y="309850"/>
            <a:ext cx="3006275" cy="1586450"/>
          </a:xfrm>
          <a:prstGeom prst="rect">
            <a:avLst/>
          </a:prstGeom>
          <a:noFill/>
          <a:ln>
            <a:noFill/>
          </a:ln>
        </p:spPr>
      </p:pic>
      <p:pic>
        <p:nvPicPr>
          <p:cNvPr id="72" name="Google Shape;72;p17"/>
          <p:cNvPicPr preferRelativeResize="0"/>
          <p:nvPr/>
        </p:nvPicPr>
        <p:blipFill>
          <a:blip r:embed="rId4">
            <a:alphaModFix/>
          </a:blip>
          <a:stretch>
            <a:fillRect/>
          </a:stretch>
        </p:blipFill>
        <p:spPr>
          <a:xfrm>
            <a:off x="0" y="4656278"/>
            <a:ext cx="1342450" cy="472922"/>
          </a:xfrm>
          <a:prstGeom prst="rect">
            <a:avLst/>
          </a:prstGeom>
          <a:noFill/>
          <a:ln>
            <a:noFill/>
          </a:ln>
        </p:spPr>
      </p:pic>
      <p:sp>
        <p:nvSpPr>
          <p:cNvPr id="73" name="Google Shape;73;p17"/>
          <p:cNvSpPr txBox="1"/>
          <p:nvPr/>
        </p:nvSpPr>
        <p:spPr>
          <a:xfrm>
            <a:off x="1342450" y="4520288"/>
            <a:ext cx="7801500" cy="59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highlight>
                  <a:srgbClr val="FFFFFF"/>
                </a:highlight>
              </a:rPr>
              <a:t>This work is licensed under a </a:t>
            </a:r>
            <a:r>
              <a:rPr lang="en" sz="1000">
                <a:highlight>
                  <a:srgbClr val="FFFFFF"/>
                </a:highlight>
                <a:uFill>
                  <a:noFill/>
                </a:uFill>
                <a:hlinkClick r:id="rId5"/>
              </a:rPr>
              <a:t>Creative Commons Attribution 4.0 International License</a:t>
            </a:r>
            <a:r>
              <a:rPr lang="en" sz="1000">
                <a:highlight>
                  <a:srgbClr val="FFFFFF"/>
                </a:highlight>
              </a:rPr>
              <a:t>.</a:t>
            </a:r>
            <a:r>
              <a:rPr lang="en" sz="1000">
                <a:solidFill>
                  <a:schemeClr val="dk1"/>
                </a:solidFill>
              </a:rPr>
              <a:t>Some sl</a:t>
            </a:r>
            <a:r>
              <a:rPr lang="en" sz="1000">
                <a:solidFill>
                  <a:schemeClr val="dk1"/>
                </a:solidFill>
              </a:rPr>
              <a:t>ides adapted from “Open Textbooks: Access, Affordability, and Academic Success” by Open Textbook Network under the</a:t>
            </a:r>
            <a:r>
              <a:rPr lang="en" sz="1000">
                <a:solidFill>
                  <a:schemeClr val="dk1"/>
                </a:solidFill>
                <a:uFill>
                  <a:noFill/>
                </a:uFill>
                <a:hlinkClick r:id="rId6"/>
              </a:rPr>
              <a:t> </a:t>
            </a:r>
            <a:r>
              <a:rPr lang="en" sz="1000" u="sng">
                <a:solidFill>
                  <a:schemeClr val="accent5"/>
                </a:solidFill>
                <a:hlinkClick r:id="rId7"/>
              </a:rPr>
              <a:t>Creative Commons Attribution 4.0 International License</a:t>
            </a:r>
            <a:r>
              <a:rPr lang="en" sz="1000">
                <a:solidFill>
                  <a:schemeClr val="dk1"/>
                </a:solidFill>
              </a:rPr>
              <a:t>.</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C9968"/>
        </a:solidFill>
      </p:bgPr>
    </p:bg>
    <p:spTree>
      <p:nvGrpSpPr>
        <p:cNvPr id="176" name="Shape 176"/>
        <p:cNvGrpSpPr/>
        <p:nvPr/>
      </p:nvGrpSpPr>
      <p:grpSpPr>
        <a:xfrm>
          <a:off x="0" y="0"/>
          <a:ext cx="0" cy="0"/>
          <a:chOff x="0" y="0"/>
          <a:chExt cx="0" cy="0"/>
        </a:xfrm>
      </p:grpSpPr>
      <p:sp>
        <p:nvSpPr>
          <p:cNvPr id="177" name="Google Shape;177;p3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What </a:t>
            </a:r>
            <a:r>
              <a:rPr b="1" lang="en">
                <a:solidFill>
                  <a:srgbClr val="FFFFFF"/>
                </a:solidFill>
              </a:rPr>
              <a:t>makes something OER?</a:t>
            </a:r>
            <a:endParaRPr b="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C9968"/>
                </a:solidFill>
                <a:latin typeface="Avenir"/>
                <a:ea typeface="Avenir"/>
                <a:cs typeface="Avenir"/>
                <a:sym typeface="Avenir"/>
              </a:rPr>
              <a:t>What </a:t>
            </a:r>
            <a:r>
              <a:rPr b="1" lang="en">
                <a:solidFill>
                  <a:srgbClr val="4C9968"/>
                </a:solidFill>
                <a:latin typeface="Avenir"/>
                <a:ea typeface="Avenir"/>
                <a:cs typeface="Avenir"/>
                <a:sym typeface="Avenir"/>
              </a:rPr>
              <a:t>exactly</a:t>
            </a:r>
            <a:r>
              <a:rPr b="1" lang="en">
                <a:solidFill>
                  <a:srgbClr val="4C9968"/>
                </a:solidFill>
                <a:latin typeface="Avenir"/>
                <a:ea typeface="Avenir"/>
                <a:cs typeface="Avenir"/>
                <a:sym typeface="Avenir"/>
              </a:rPr>
              <a:t> is OER?</a:t>
            </a:r>
            <a:endParaRPr b="1">
              <a:solidFill>
                <a:srgbClr val="4C9968"/>
              </a:solidFill>
              <a:latin typeface="Avenir"/>
              <a:ea typeface="Avenir"/>
              <a:cs typeface="Avenir"/>
              <a:sym typeface="Avenir"/>
            </a:endParaRPr>
          </a:p>
        </p:txBody>
      </p:sp>
      <p:sp>
        <p:nvSpPr>
          <p:cNvPr id="183" name="Google Shape;183;p36"/>
          <p:cNvSpPr txBox="1"/>
          <p:nvPr>
            <p:ph idx="1" type="body"/>
          </p:nvPr>
        </p:nvSpPr>
        <p:spPr>
          <a:xfrm>
            <a:off x="311700" y="11671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OER [Open Educational Resources] are teaching, learning, and research resources that reside in the </a:t>
            </a:r>
            <a:r>
              <a:rPr b="1" lang="en">
                <a:solidFill>
                  <a:srgbClr val="4C9968"/>
                </a:solidFill>
              </a:rPr>
              <a:t>public domain</a:t>
            </a:r>
            <a:r>
              <a:rPr lang="en">
                <a:solidFill>
                  <a:srgbClr val="000000"/>
                </a:solidFill>
              </a:rPr>
              <a:t> or have been released under an intellectual property </a:t>
            </a:r>
            <a:r>
              <a:rPr b="1" lang="en">
                <a:solidFill>
                  <a:srgbClr val="4C9968"/>
                </a:solidFill>
              </a:rPr>
              <a:t>license that permits their free use</a:t>
            </a:r>
            <a:r>
              <a:rPr lang="en">
                <a:solidFill>
                  <a:srgbClr val="000000"/>
                </a:solidFill>
              </a:rPr>
              <a:t> or re-purposing by others. </a:t>
            </a:r>
            <a:endParaRPr>
              <a:solidFill>
                <a:srgbClr val="000000"/>
              </a:solidFill>
            </a:endParaRPr>
          </a:p>
          <a:p>
            <a:pPr indent="0" lvl="0" marL="0" rtl="0" algn="l">
              <a:spcBef>
                <a:spcPts val="1600"/>
              </a:spcBef>
              <a:spcAft>
                <a:spcPts val="0"/>
              </a:spcAft>
              <a:buNone/>
            </a:pPr>
            <a:r>
              <a:rPr i="1" lang="en">
                <a:solidFill>
                  <a:srgbClr val="000000"/>
                </a:solidFill>
              </a:rPr>
              <a:t>Open educational resources include:</a:t>
            </a:r>
            <a:endParaRPr i="1">
              <a:solidFill>
                <a:srgbClr val="000000"/>
              </a:solidFill>
            </a:endParaRPr>
          </a:p>
          <a:p>
            <a:pPr indent="0" lvl="0" marL="457200" rtl="0" algn="l">
              <a:spcBef>
                <a:spcPts val="1600"/>
              </a:spcBef>
              <a:spcAft>
                <a:spcPts val="0"/>
              </a:spcAft>
              <a:buNone/>
            </a:pPr>
            <a:r>
              <a:rPr lang="en">
                <a:solidFill>
                  <a:srgbClr val="000000"/>
                </a:solidFill>
              </a:rPr>
              <a:t>full courses, course materials, modules, textbooks, streaming videos, tests, software, and any other tools, materials, or techniques used to </a:t>
            </a:r>
            <a:r>
              <a:rPr b="1" lang="en">
                <a:solidFill>
                  <a:srgbClr val="4C9968"/>
                </a:solidFill>
              </a:rPr>
              <a:t>support access to knowledge</a:t>
            </a:r>
            <a:r>
              <a:rPr lang="en">
                <a:solidFill>
                  <a:srgbClr val="000000"/>
                </a:solidFill>
              </a:rPr>
              <a:t>.</a:t>
            </a:r>
            <a:endParaRPr>
              <a:solidFill>
                <a:srgbClr val="000000"/>
              </a:solidFill>
            </a:endParaRPr>
          </a:p>
          <a:p>
            <a:pPr indent="0" lvl="0" marL="0" rtl="0" algn="l">
              <a:spcBef>
                <a:spcPts val="1600"/>
              </a:spcBef>
              <a:spcAft>
                <a:spcPts val="1600"/>
              </a:spcAft>
              <a:buNone/>
            </a:pPr>
            <a:r>
              <a:rPr lang="en" sz="1200"/>
              <a:t>Atkins, D.E., Brown, J.S. &amp; Hammond, A.L. (February 2007). A review of the open educational resources (OER) movement: Achievements, challenges, and new opportunities. Report to The William and Flora Hewlett Foundation. p. 4</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Google Shape;189;p37"/>
          <p:cNvPicPr preferRelativeResize="0"/>
          <p:nvPr/>
        </p:nvPicPr>
        <p:blipFill rotWithShape="1">
          <a:blip r:embed="rId3">
            <a:alphaModFix/>
          </a:blip>
          <a:srcRect b="0" l="0" r="0" t="0"/>
          <a:stretch/>
        </p:blipFill>
        <p:spPr>
          <a:xfrm>
            <a:off x="909640" y="1700213"/>
            <a:ext cx="7324725" cy="1743075"/>
          </a:xfrm>
          <a:prstGeom prst="rect">
            <a:avLst/>
          </a:prstGeom>
          <a:noFill/>
          <a:ln>
            <a:noFill/>
          </a:ln>
        </p:spPr>
      </p:pic>
      <p:sp>
        <p:nvSpPr>
          <p:cNvPr id="190" name="Google Shape;190;p37"/>
          <p:cNvSpPr txBox="1"/>
          <p:nvPr/>
        </p:nvSpPr>
        <p:spPr>
          <a:xfrm>
            <a:off x="903613" y="4057500"/>
            <a:ext cx="7336800" cy="85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Lato"/>
                <a:ea typeface="Lato"/>
                <a:cs typeface="Lato"/>
                <a:sym typeface="Lato"/>
              </a:rPr>
              <a:t>creativecommons.org</a:t>
            </a:r>
            <a:endParaRPr sz="3000">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pic>
        <p:nvPicPr>
          <p:cNvPr id="195" name="Google Shape;195;p38"/>
          <p:cNvPicPr preferRelativeResize="0"/>
          <p:nvPr/>
        </p:nvPicPr>
        <p:blipFill rotWithShape="1">
          <a:blip r:embed="rId3">
            <a:alphaModFix/>
          </a:blip>
          <a:srcRect b="0" l="0" r="0" t="0"/>
          <a:stretch/>
        </p:blipFill>
        <p:spPr>
          <a:xfrm>
            <a:off x="1575216" y="911131"/>
            <a:ext cx="2194304" cy="2194304"/>
          </a:xfrm>
          <a:prstGeom prst="rect">
            <a:avLst/>
          </a:prstGeom>
          <a:noFill/>
          <a:ln>
            <a:noFill/>
          </a:ln>
        </p:spPr>
      </p:pic>
      <p:pic>
        <p:nvPicPr>
          <p:cNvPr id="196" name="Google Shape;196;p38"/>
          <p:cNvPicPr preferRelativeResize="0"/>
          <p:nvPr/>
        </p:nvPicPr>
        <p:blipFill rotWithShape="1">
          <a:blip r:embed="rId4">
            <a:alphaModFix/>
          </a:blip>
          <a:srcRect b="0" l="0" r="0" t="0"/>
          <a:stretch/>
        </p:blipFill>
        <p:spPr>
          <a:xfrm>
            <a:off x="5306969" y="917806"/>
            <a:ext cx="2180965" cy="2180965"/>
          </a:xfrm>
          <a:prstGeom prst="rect">
            <a:avLst/>
          </a:prstGeom>
          <a:noFill/>
          <a:ln>
            <a:noFill/>
          </a:ln>
        </p:spPr>
      </p:pic>
      <p:sp>
        <p:nvSpPr>
          <p:cNvPr id="197" name="Google Shape;197;p38"/>
          <p:cNvSpPr/>
          <p:nvPr/>
        </p:nvSpPr>
        <p:spPr>
          <a:xfrm>
            <a:off x="1628068" y="3061621"/>
            <a:ext cx="2088600" cy="12081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3800"/>
              <a:buFont typeface="Avenir"/>
              <a:buNone/>
            </a:pPr>
            <a:r>
              <a:rPr b="0" i="0" lang="en" sz="3800" u="none" cap="none" strike="noStrike">
                <a:solidFill>
                  <a:srgbClr val="000000"/>
                </a:solidFill>
                <a:latin typeface="Avenir"/>
                <a:ea typeface="Avenir"/>
                <a:cs typeface="Avenir"/>
                <a:sym typeface="Avenir"/>
              </a:rPr>
              <a:t>All Rights</a:t>
            </a:r>
            <a:endParaRPr/>
          </a:p>
          <a:p>
            <a:pPr indent="0" lvl="0" marL="0" marR="0" rtl="0" algn="ctr">
              <a:lnSpc>
                <a:spcPct val="100000"/>
              </a:lnSpc>
              <a:spcBef>
                <a:spcPts val="0"/>
              </a:spcBef>
              <a:spcAft>
                <a:spcPts val="0"/>
              </a:spcAft>
              <a:buClr>
                <a:srgbClr val="000000"/>
              </a:buClr>
              <a:buSzPts val="3800"/>
              <a:buFont typeface="Avenir"/>
              <a:buNone/>
            </a:pPr>
            <a:r>
              <a:rPr b="0" i="0" lang="en" sz="3800" u="none" cap="none" strike="noStrike">
                <a:solidFill>
                  <a:srgbClr val="000000"/>
                </a:solidFill>
                <a:latin typeface="Avenir"/>
                <a:ea typeface="Avenir"/>
                <a:cs typeface="Avenir"/>
                <a:sym typeface="Avenir"/>
              </a:rPr>
              <a:t>Reserved</a:t>
            </a:r>
            <a:endParaRPr/>
          </a:p>
        </p:txBody>
      </p:sp>
      <p:sp>
        <p:nvSpPr>
          <p:cNvPr id="198" name="Google Shape;198;p38"/>
          <p:cNvSpPr/>
          <p:nvPr/>
        </p:nvSpPr>
        <p:spPr>
          <a:xfrm>
            <a:off x="5014902" y="3061621"/>
            <a:ext cx="2765100" cy="1208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3800"/>
              <a:buFont typeface="Avenir"/>
              <a:buNone/>
            </a:pPr>
            <a:r>
              <a:rPr b="0" i="0" lang="en" sz="3800" u="none" cap="none" strike="noStrike">
                <a:solidFill>
                  <a:srgbClr val="000000"/>
                </a:solidFill>
                <a:latin typeface="Avenir"/>
                <a:ea typeface="Avenir"/>
                <a:cs typeface="Avenir"/>
                <a:sym typeface="Avenir"/>
              </a:rPr>
              <a:t>Some Rights</a:t>
            </a:r>
            <a:endParaRPr/>
          </a:p>
          <a:p>
            <a:pPr indent="0" lvl="0" marL="0" marR="0" rtl="0" algn="ctr">
              <a:lnSpc>
                <a:spcPct val="100000"/>
              </a:lnSpc>
              <a:spcBef>
                <a:spcPts val="0"/>
              </a:spcBef>
              <a:spcAft>
                <a:spcPts val="0"/>
              </a:spcAft>
              <a:buClr>
                <a:srgbClr val="000000"/>
              </a:buClr>
              <a:buSzPts val="3800"/>
              <a:buFont typeface="Avenir"/>
              <a:buNone/>
            </a:pPr>
            <a:r>
              <a:rPr b="0" i="0" lang="en" sz="3800" u="none" cap="none" strike="noStrike">
                <a:solidFill>
                  <a:srgbClr val="000000"/>
                </a:solidFill>
                <a:latin typeface="Avenir"/>
                <a:ea typeface="Avenir"/>
                <a:cs typeface="Avenir"/>
                <a:sym typeface="Avenir"/>
              </a:rPr>
              <a:t>Reserved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9"/>
          <p:cNvSpPr txBox="1"/>
          <p:nvPr>
            <p:ph idx="4294967295" type="body"/>
          </p:nvPr>
        </p:nvSpPr>
        <p:spPr>
          <a:xfrm>
            <a:off x="0" y="1200150"/>
            <a:ext cx="8229600" cy="33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venir"/>
              <a:buNone/>
            </a:pPr>
            <a:r>
              <a:t/>
            </a:r>
            <a:endParaRPr b="0" i="0" sz="2100" u="none" cap="none" strike="noStrike">
              <a:solidFill>
                <a:srgbClr val="6C6963"/>
              </a:solidFill>
              <a:latin typeface="Avenir"/>
              <a:ea typeface="Avenir"/>
              <a:cs typeface="Avenir"/>
              <a:sym typeface="Avenir"/>
            </a:endParaRPr>
          </a:p>
          <a:p>
            <a:pPr indent="0" lvl="0" marL="0" marR="0" rtl="0" algn="l">
              <a:lnSpc>
                <a:spcPct val="100000"/>
              </a:lnSpc>
              <a:spcBef>
                <a:spcPts val="2025"/>
              </a:spcBef>
              <a:spcAft>
                <a:spcPts val="0"/>
              </a:spcAft>
              <a:buClr>
                <a:srgbClr val="000000"/>
              </a:buClr>
              <a:buSzPts val="2100"/>
              <a:buFont typeface="Avenir"/>
              <a:buNone/>
            </a:pPr>
            <a:r>
              <a:t/>
            </a:r>
            <a:endParaRPr b="0" i="0" sz="2100" u="none" cap="none" strike="noStrike">
              <a:solidFill>
                <a:srgbClr val="6C6963"/>
              </a:solidFill>
              <a:latin typeface="Avenir"/>
              <a:ea typeface="Avenir"/>
              <a:cs typeface="Avenir"/>
              <a:sym typeface="Avenir"/>
            </a:endParaRPr>
          </a:p>
          <a:p>
            <a:pPr indent="0" lvl="0" marL="0" marR="0" rtl="0" algn="l">
              <a:lnSpc>
                <a:spcPct val="100000"/>
              </a:lnSpc>
              <a:spcBef>
                <a:spcPts val="2025"/>
              </a:spcBef>
              <a:spcAft>
                <a:spcPts val="0"/>
              </a:spcAft>
              <a:buClr>
                <a:srgbClr val="000000"/>
              </a:buClr>
              <a:buSzPts val="2100"/>
              <a:buFont typeface="Avenir"/>
              <a:buNone/>
            </a:pPr>
            <a:r>
              <a:t/>
            </a:r>
            <a:endParaRPr b="0" i="0" sz="2100" u="none" cap="none" strike="noStrike">
              <a:solidFill>
                <a:srgbClr val="6C6963"/>
              </a:solidFill>
              <a:latin typeface="Avenir"/>
              <a:ea typeface="Avenir"/>
              <a:cs typeface="Avenir"/>
              <a:sym typeface="Avenir"/>
            </a:endParaRPr>
          </a:p>
          <a:p>
            <a:pPr indent="0" lvl="0" marL="0" marR="0" rtl="0" algn="l">
              <a:lnSpc>
                <a:spcPct val="100000"/>
              </a:lnSpc>
              <a:spcBef>
                <a:spcPts val="2025"/>
              </a:spcBef>
              <a:spcAft>
                <a:spcPts val="0"/>
              </a:spcAft>
              <a:buClr>
                <a:srgbClr val="000000"/>
              </a:buClr>
              <a:buSzPts val="2100"/>
              <a:buFont typeface="Avenir"/>
              <a:buNone/>
            </a:pPr>
            <a:r>
              <a:t/>
            </a:r>
            <a:endParaRPr b="0" i="0" sz="2100" u="none" cap="none" strike="noStrike">
              <a:solidFill>
                <a:srgbClr val="6C6963"/>
              </a:solidFill>
              <a:latin typeface="Avenir"/>
              <a:ea typeface="Avenir"/>
              <a:cs typeface="Avenir"/>
              <a:sym typeface="Avenir"/>
            </a:endParaRPr>
          </a:p>
          <a:p>
            <a:pPr indent="0" lvl="0" marL="0" marR="0" rtl="0" algn="l">
              <a:lnSpc>
                <a:spcPct val="100000"/>
              </a:lnSpc>
              <a:spcBef>
                <a:spcPts val="2025"/>
              </a:spcBef>
              <a:spcAft>
                <a:spcPts val="0"/>
              </a:spcAft>
              <a:buClr>
                <a:srgbClr val="000000"/>
              </a:buClr>
              <a:buSzPts val="2100"/>
              <a:buFont typeface="Avenir"/>
              <a:buNone/>
            </a:pPr>
            <a:r>
              <a:t/>
            </a:r>
            <a:endParaRPr b="0" i="0" sz="2100" u="none" cap="none" strike="noStrike">
              <a:solidFill>
                <a:srgbClr val="6C6963"/>
              </a:solidFill>
              <a:latin typeface="Avenir"/>
              <a:ea typeface="Avenir"/>
              <a:cs typeface="Avenir"/>
              <a:sym typeface="Avenir"/>
            </a:endParaRPr>
          </a:p>
        </p:txBody>
      </p:sp>
      <p:graphicFrame>
        <p:nvGraphicFramePr>
          <p:cNvPr id="205" name="Google Shape;205;p39"/>
          <p:cNvGraphicFramePr/>
          <p:nvPr/>
        </p:nvGraphicFramePr>
        <p:xfrm>
          <a:off x="876300" y="590556"/>
          <a:ext cx="3000000" cy="3000000"/>
        </p:xfrm>
        <a:graphic>
          <a:graphicData uri="http://schemas.openxmlformats.org/drawingml/2006/table">
            <a:tbl>
              <a:tblPr>
                <a:noFill/>
                <a:tableStyleId>{43D140F8-589F-4F25-AC98-0BCE52A90021}</a:tableStyleId>
              </a:tblPr>
              <a:tblGrid>
                <a:gridCol w="3695700"/>
                <a:gridCol w="3695700"/>
              </a:tblGrid>
              <a:tr h="1552200">
                <a:tc gridSpan="2">
                  <a:txBody>
                    <a:bodyPr/>
                    <a:lstStyle/>
                    <a:p>
                      <a:pPr indent="0" lvl="0" marL="0" marR="0" rtl="0" algn="l">
                        <a:lnSpc>
                          <a:spcPct val="100000"/>
                        </a:lnSpc>
                        <a:spcBef>
                          <a:spcPts val="0"/>
                        </a:spcBef>
                        <a:spcAft>
                          <a:spcPts val="0"/>
                        </a:spcAft>
                        <a:buClr>
                          <a:srgbClr val="000000"/>
                        </a:buClr>
                        <a:buSzPts val="3500"/>
                        <a:buFont typeface="Avenir"/>
                        <a:buNone/>
                      </a:pPr>
                      <a:r>
                        <a:rPr lang="en" sz="3600" u="none" cap="none" strike="noStrike">
                          <a:solidFill>
                            <a:srgbClr val="000000"/>
                          </a:solidFill>
                          <a:latin typeface="Avenir"/>
                          <a:ea typeface="Avenir"/>
                          <a:cs typeface="Avenir"/>
                          <a:sym typeface="Avenir"/>
                        </a:rPr>
                        <a:t>With Creative Commons licenses, you are free to…</a:t>
                      </a:r>
                      <a:endParaRPr sz="3600"/>
                    </a:p>
                  </a:txBody>
                  <a:tcPr marT="19050" marB="19050" marR="19050" marL="19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773900">
                <a:tc>
                  <a:txBody>
                    <a:bodyPr/>
                    <a:lstStyle/>
                    <a:p>
                      <a:pPr indent="0" lvl="0" marL="0" marR="0" rtl="0" algn="ctr">
                        <a:lnSpc>
                          <a:spcPct val="100000"/>
                        </a:lnSpc>
                        <a:spcBef>
                          <a:spcPts val="0"/>
                        </a:spcBef>
                        <a:spcAft>
                          <a:spcPts val="0"/>
                        </a:spcAft>
                        <a:buClr>
                          <a:srgbClr val="F1592A"/>
                        </a:buClr>
                        <a:buSzPts val="3000"/>
                        <a:buFont typeface="Avenir"/>
                        <a:buNone/>
                      </a:pPr>
                      <a:r>
                        <a:rPr b="1" lang="en" sz="3000" cap="none" strike="noStrike">
                          <a:solidFill>
                            <a:srgbClr val="4C9968"/>
                          </a:solidFill>
                          <a:latin typeface="Avenir"/>
                          <a:ea typeface="Avenir"/>
                          <a:cs typeface="Avenir"/>
                          <a:sym typeface="Avenir"/>
                        </a:rPr>
                        <a:t>Copy</a:t>
                      </a:r>
                      <a:endParaRPr b="1">
                        <a:solidFill>
                          <a:srgbClr val="4C9968"/>
                        </a:solidFill>
                      </a:endParaRPr>
                    </a:p>
                  </a:txBody>
                  <a:tcPr marT="19050" marB="19050" marR="19050" marL="19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1592A"/>
                        </a:buClr>
                        <a:buSzPts val="3000"/>
                        <a:buFont typeface="Avenir"/>
                        <a:buNone/>
                      </a:pPr>
                      <a:r>
                        <a:rPr b="1" lang="en" sz="3000" cap="none" strike="noStrike">
                          <a:solidFill>
                            <a:srgbClr val="4C9968"/>
                          </a:solidFill>
                          <a:latin typeface="Avenir"/>
                          <a:ea typeface="Avenir"/>
                          <a:cs typeface="Avenir"/>
                          <a:sym typeface="Avenir"/>
                        </a:rPr>
                        <a:t>Mix</a:t>
                      </a:r>
                      <a:endParaRPr b="1">
                        <a:solidFill>
                          <a:srgbClr val="4C9968"/>
                        </a:solidFill>
                      </a:endParaRPr>
                    </a:p>
                  </a:txBody>
                  <a:tcPr marT="19050" marB="19050" marR="19050" marL="19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3900">
                <a:tc>
                  <a:txBody>
                    <a:bodyPr/>
                    <a:lstStyle/>
                    <a:p>
                      <a:pPr indent="0" lvl="0" marL="0" marR="0" rtl="0" algn="ctr">
                        <a:lnSpc>
                          <a:spcPct val="100000"/>
                        </a:lnSpc>
                        <a:spcBef>
                          <a:spcPts val="0"/>
                        </a:spcBef>
                        <a:spcAft>
                          <a:spcPts val="0"/>
                        </a:spcAft>
                        <a:buClr>
                          <a:srgbClr val="F1592A"/>
                        </a:buClr>
                        <a:buSzPts val="3000"/>
                        <a:buFont typeface="Avenir"/>
                        <a:buNone/>
                      </a:pPr>
                      <a:r>
                        <a:rPr b="1" lang="en" sz="3000" cap="none" strike="noStrike">
                          <a:solidFill>
                            <a:srgbClr val="4C9968"/>
                          </a:solidFill>
                          <a:latin typeface="Avenir"/>
                          <a:ea typeface="Avenir"/>
                          <a:cs typeface="Avenir"/>
                          <a:sym typeface="Avenir"/>
                        </a:rPr>
                        <a:t>Share</a:t>
                      </a:r>
                      <a:endParaRPr b="1">
                        <a:solidFill>
                          <a:srgbClr val="4C9968"/>
                        </a:solidFill>
                      </a:endParaRPr>
                    </a:p>
                  </a:txBody>
                  <a:tcPr marT="19050" marB="19050" marR="19050" marL="19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1592A"/>
                        </a:buClr>
                        <a:buSzPts val="3000"/>
                        <a:buFont typeface="Avenir"/>
                        <a:buNone/>
                      </a:pPr>
                      <a:r>
                        <a:rPr b="1" lang="en" sz="3000" cap="none" strike="noStrike">
                          <a:solidFill>
                            <a:srgbClr val="4C9968"/>
                          </a:solidFill>
                          <a:latin typeface="Avenir"/>
                          <a:ea typeface="Avenir"/>
                          <a:cs typeface="Avenir"/>
                          <a:sym typeface="Avenir"/>
                        </a:rPr>
                        <a:t>Keep</a:t>
                      </a:r>
                      <a:endParaRPr b="1">
                        <a:solidFill>
                          <a:srgbClr val="4C9968"/>
                        </a:solidFill>
                      </a:endParaRPr>
                    </a:p>
                  </a:txBody>
                  <a:tcPr marT="19050" marB="19050" marR="19050" marL="19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3900">
                <a:tc>
                  <a:txBody>
                    <a:bodyPr/>
                    <a:lstStyle/>
                    <a:p>
                      <a:pPr indent="0" lvl="0" marL="0" marR="0" rtl="0" algn="ctr">
                        <a:lnSpc>
                          <a:spcPct val="100000"/>
                        </a:lnSpc>
                        <a:spcBef>
                          <a:spcPts val="0"/>
                        </a:spcBef>
                        <a:spcAft>
                          <a:spcPts val="0"/>
                        </a:spcAft>
                        <a:buClr>
                          <a:srgbClr val="F1592A"/>
                        </a:buClr>
                        <a:buSzPts val="3000"/>
                        <a:buFont typeface="Avenir"/>
                        <a:buNone/>
                      </a:pPr>
                      <a:r>
                        <a:rPr b="1" lang="en" sz="3000" cap="none" strike="noStrike">
                          <a:solidFill>
                            <a:srgbClr val="4C9968"/>
                          </a:solidFill>
                          <a:latin typeface="Avenir"/>
                          <a:ea typeface="Avenir"/>
                          <a:cs typeface="Avenir"/>
                          <a:sym typeface="Avenir"/>
                        </a:rPr>
                        <a:t>Edit</a:t>
                      </a:r>
                      <a:endParaRPr b="1">
                        <a:solidFill>
                          <a:srgbClr val="4C9968"/>
                        </a:solidFill>
                      </a:endParaRPr>
                    </a:p>
                  </a:txBody>
                  <a:tcPr marT="19050" marB="19050" marR="19050" marL="19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1592A"/>
                        </a:buClr>
                        <a:buSzPts val="3000"/>
                        <a:buFont typeface="Avenir"/>
                        <a:buNone/>
                      </a:pPr>
                      <a:r>
                        <a:rPr b="1" lang="en" sz="3000" cap="none" strike="noStrike">
                          <a:solidFill>
                            <a:srgbClr val="4C9968"/>
                          </a:solidFill>
                          <a:latin typeface="Avenir"/>
                          <a:ea typeface="Avenir"/>
                          <a:cs typeface="Avenir"/>
                          <a:sym typeface="Avenir"/>
                        </a:rPr>
                        <a:t>Use</a:t>
                      </a:r>
                      <a:endParaRPr b="1">
                        <a:solidFill>
                          <a:srgbClr val="4C9968"/>
                        </a:solidFill>
                      </a:endParaRPr>
                    </a:p>
                  </a:txBody>
                  <a:tcPr marT="19050" marB="19050" marR="19050" marL="190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Avenir"/>
                <a:ea typeface="Avenir"/>
                <a:cs typeface="Avenir"/>
                <a:sym typeface="Avenir"/>
              </a:rPr>
              <a:t>Defining the “Open” in Open Content and OER</a:t>
            </a:r>
            <a:endParaRPr b="1">
              <a:latin typeface="Avenir"/>
              <a:ea typeface="Avenir"/>
              <a:cs typeface="Avenir"/>
              <a:sym typeface="Avenir"/>
            </a:endParaRPr>
          </a:p>
        </p:txBody>
      </p:sp>
      <p:pic>
        <p:nvPicPr>
          <p:cNvPr id="211" name="Google Shape;211;p40"/>
          <p:cNvPicPr preferRelativeResize="0"/>
          <p:nvPr/>
        </p:nvPicPr>
        <p:blipFill rotWithShape="1">
          <a:blip r:embed="rId3">
            <a:alphaModFix/>
          </a:blip>
          <a:srcRect b="4164" l="0" r="0" t="3490"/>
          <a:stretch/>
        </p:blipFill>
        <p:spPr>
          <a:xfrm>
            <a:off x="2809875" y="1228513"/>
            <a:ext cx="3524250" cy="3659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C9968"/>
        </a:solidFill>
      </p:bgPr>
    </p:bg>
    <p:spTree>
      <p:nvGrpSpPr>
        <p:cNvPr id="215" name="Shape 215"/>
        <p:cNvGrpSpPr/>
        <p:nvPr/>
      </p:nvGrpSpPr>
      <p:grpSpPr>
        <a:xfrm>
          <a:off x="0" y="0"/>
          <a:ext cx="0" cy="0"/>
          <a:chOff x="0" y="0"/>
          <a:chExt cx="0" cy="0"/>
        </a:xfrm>
      </p:grpSpPr>
      <p:pic>
        <p:nvPicPr>
          <p:cNvPr id="216" name="Google Shape;216;p41"/>
          <p:cNvPicPr preferRelativeResize="0"/>
          <p:nvPr/>
        </p:nvPicPr>
        <p:blipFill rotWithShape="1">
          <a:blip r:embed="rId3">
            <a:alphaModFix/>
          </a:blip>
          <a:srcRect b="0" l="0" r="0" t="0"/>
          <a:stretch/>
        </p:blipFill>
        <p:spPr>
          <a:xfrm>
            <a:off x="3481527" y="1481272"/>
            <a:ext cx="2180965" cy="218096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C9968"/>
        </a:solidFill>
      </p:bgPr>
    </p:bg>
    <p:spTree>
      <p:nvGrpSpPr>
        <p:cNvPr id="221" name="Shape 221"/>
        <p:cNvGrpSpPr/>
        <p:nvPr/>
      </p:nvGrpSpPr>
      <p:grpSpPr>
        <a:xfrm>
          <a:off x="0" y="0"/>
          <a:ext cx="0" cy="0"/>
          <a:chOff x="0" y="0"/>
          <a:chExt cx="0" cy="0"/>
        </a:xfrm>
      </p:grpSpPr>
      <p:pic>
        <p:nvPicPr>
          <p:cNvPr id="222" name="Google Shape;222;p42"/>
          <p:cNvPicPr preferRelativeResize="0"/>
          <p:nvPr/>
        </p:nvPicPr>
        <p:blipFill rotWithShape="1">
          <a:blip r:embed="rId3">
            <a:alphaModFix/>
          </a:blip>
          <a:srcRect b="0" l="0" r="0" t="0"/>
          <a:stretch/>
        </p:blipFill>
        <p:spPr>
          <a:xfrm>
            <a:off x="24615" y="1600692"/>
            <a:ext cx="9094787" cy="194211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pic>
        <p:nvPicPr>
          <p:cNvPr id="228" name="Google Shape;228;p43"/>
          <p:cNvPicPr preferRelativeResize="0"/>
          <p:nvPr/>
        </p:nvPicPr>
        <p:blipFill rotWithShape="1">
          <a:blip r:embed="rId3">
            <a:alphaModFix/>
          </a:blip>
          <a:srcRect b="0" l="0" r="0" t="0"/>
          <a:stretch/>
        </p:blipFill>
        <p:spPr>
          <a:xfrm>
            <a:off x="853060" y="555391"/>
            <a:ext cx="7437880" cy="4032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34" name="Google Shape;234;p44"/>
          <p:cNvPicPr preferRelativeResize="0"/>
          <p:nvPr/>
        </p:nvPicPr>
        <p:blipFill>
          <a:blip r:embed="rId3">
            <a:alphaModFix/>
          </a:blip>
          <a:stretch>
            <a:fillRect/>
          </a:stretch>
        </p:blipFill>
        <p:spPr>
          <a:xfrm>
            <a:off x="-8400" y="139837"/>
            <a:ext cx="9144000" cy="48638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8"/>
          <p:cNvSpPr txBox="1"/>
          <p:nvPr>
            <p:ph type="title"/>
          </p:nvPr>
        </p:nvSpPr>
        <p:spPr>
          <a:xfrm>
            <a:off x="311700" y="792950"/>
            <a:ext cx="73974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2019-2020 OER Ambassadors</a:t>
            </a:r>
            <a:endParaRPr/>
          </a:p>
        </p:txBody>
      </p:sp>
      <p:sp>
        <p:nvSpPr>
          <p:cNvPr id="79" name="Google Shape;79;p18"/>
          <p:cNvSpPr txBox="1"/>
          <p:nvPr>
            <p:ph idx="1" type="body"/>
          </p:nvPr>
        </p:nvSpPr>
        <p:spPr>
          <a:xfrm>
            <a:off x="311700" y="1883875"/>
            <a:ext cx="8520600" cy="2685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Alison Cole, </a:t>
            </a:r>
            <a:r>
              <a:rPr i="1" lang="en">
                <a:solidFill>
                  <a:schemeClr val="dk1"/>
                </a:solidFill>
              </a:rPr>
              <a:t>Felician University</a:t>
            </a:r>
            <a:endParaRPr i="1">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Ken Karol, </a:t>
            </a:r>
            <a:r>
              <a:rPr i="1" lang="en">
                <a:solidFill>
                  <a:schemeClr val="dk1"/>
                </a:solidFill>
              </a:rPr>
              <a:t>Passaic County Community College</a:t>
            </a:r>
            <a:endParaRPr i="1">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Janet Marler, </a:t>
            </a:r>
            <a:r>
              <a:rPr i="1" lang="en">
                <a:solidFill>
                  <a:schemeClr val="dk1"/>
                </a:solidFill>
              </a:rPr>
              <a:t>Ocean County College</a:t>
            </a:r>
            <a:endParaRPr i="1">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Marilyn N. Ochoa, </a:t>
            </a:r>
            <a:r>
              <a:rPr i="1" lang="en">
                <a:solidFill>
                  <a:schemeClr val="dk1"/>
                </a:solidFill>
              </a:rPr>
              <a:t>Middlesex County College</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lang="en">
                <a:solidFill>
                  <a:schemeClr val="dk1"/>
                </a:solidFill>
              </a:rPr>
              <a:t>The ambassadors can be contacted at </a:t>
            </a:r>
            <a:r>
              <a:rPr lang="en" u="sng">
                <a:solidFill>
                  <a:srgbClr val="4C9968"/>
                </a:solidFill>
                <a:hlinkClick r:id="rId3"/>
              </a:rPr>
              <a:t>njoerambassadors@gmail.com</a:t>
            </a:r>
            <a:r>
              <a:rPr lang="en">
                <a:solidFill>
                  <a:schemeClr val="dk1"/>
                </a:solidFill>
              </a:rPr>
              <a:t> </a:t>
            </a:r>
            <a:endParaRPr>
              <a:solidFill>
                <a:schemeClr val="dk1"/>
              </a:solidFill>
            </a:endParaRPr>
          </a:p>
          <a:p>
            <a:pPr indent="0" lvl="0" marL="0" rtl="0" algn="l">
              <a:spcBef>
                <a:spcPts val="0"/>
              </a:spcBef>
              <a:spcAft>
                <a:spcPts val="1600"/>
              </a:spcAft>
              <a:buNone/>
            </a:pPr>
            <a:r>
              <a:t/>
            </a:r>
            <a:endParaRPr/>
          </a:p>
        </p:txBody>
      </p:sp>
      <p:pic>
        <p:nvPicPr>
          <p:cNvPr id="80" name="Google Shape;80;p18"/>
          <p:cNvPicPr preferRelativeResize="0"/>
          <p:nvPr/>
        </p:nvPicPr>
        <p:blipFill>
          <a:blip r:embed="rId4">
            <a:alphaModFix/>
          </a:blip>
          <a:stretch>
            <a:fillRect/>
          </a:stretch>
        </p:blipFill>
        <p:spPr>
          <a:xfrm>
            <a:off x="311700" y="445024"/>
            <a:ext cx="2403850" cy="1268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id="240" name="Google Shape;240;p45"/>
          <p:cNvPicPr preferRelativeResize="0"/>
          <p:nvPr/>
        </p:nvPicPr>
        <p:blipFill rotWithShape="1">
          <a:blip r:embed="rId3">
            <a:alphaModFix/>
          </a:blip>
          <a:srcRect b="0" l="0" r="0" t="0"/>
          <a:stretch/>
        </p:blipFill>
        <p:spPr>
          <a:xfrm>
            <a:off x="323850" y="329671"/>
            <a:ext cx="8496301" cy="448415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C9968"/>
        </a:solidFill>
      </p:bgPr>
    </p:bg>
    <p:spTree>
      <p:nvGrpSpPr>
        <p:cNvPr id="245" name="Shape 245"/>
        <p:cNvGrpSpPr/>
        <p:nvPr/>
      </p:nvGrpSpPr>
      <p:grpSpPr>
        <a:xfrm>
          <a:off x="0" y="0"/>
          <a:ext cx="0" cy="0"/>
          <a:chOff x="0" y="0"/>
          <a:chExt cx="0" cy="0"/>
        </a:xfrm>
      </p:grpSpPr>
      <p:pic>
        <p:nvPicPr>
          <p:cNvPr id="246" name="Google Shape;246;p46"/>
          <p:cNvPicPr preferRelativeResize="0"/>
          <p:nvPr/>
        </p:nvPicPr>
        <p:blipFill rotWithShape="1">
          <a:blip r:embed="rId3">
            <a:alphaModFix/>
          </a:blip>
          <a:srcRect b="0" l="0" r="0" t="0"/>
          <a:stretch/>
        </p:blipFill>
        <p:spPr>
          <a:xfrm>
            <a:off x="3481526" y="1481271"/>
            <a:ext cx="2180965" cy="218096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pic>
        <p:nvPicPr>
          <p:cNvPr id="252" name="Google Shape;252;p47"/>
          <p:cNvPicPr preferRelativeResize="0"/>
          <p:nvPr/>
        </p:nvPicPr>
        <p:blipFill rotWithShape="1">
          <a:blip r:embed="rId3">
            <a:alphaModFix/>
          </a:blip>
          <a:srcRect b="0" l="0" r="0" t="0"/>
          <a:stretch/>
        </p:blipFill>
        <p:spPr>
          <a:xfrm>
            <a:off x="280987" y="197644"/>
            <a:ext cx="3691489" cy="4748213"/>
          </a:xfrm>
          <a:prstGeom prst="rect">
            <a:avLst/>
          </a:prstGeom>
          <a:noFill/>
          <a:ln>
            <a:noFill/>
          </a:ln>
        </p:spPr>
      </p:pic>
      <p:sp>
        <p:nvSpPr>
          <p:cNvPr id="253" name="Google Shape;253;p47"/>
          <p:cNvSpPr/>
          <p:nvPr/>
        </p:nvSpPr>
        <p:spPr>
          <a:xfrm>
            <a:off x="4099750" y="381000"/>
            <a:ext cx="4699800" cy="43815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6C6963"/>
              </a:buClr>
              <a:buSzPts val="1900"/>
              <a:buFont typeface="Avenir"/>
              <a:buNone/>
            </a:pPr>
            <a:r>
              <a:rPr b="1" i="0" lang="en" sz="2400" u="none" cap="none" strike="noStrike">
                <a:solidFill>
                  <a:srgbClr val="6C6963"/>
                </a:solidFill>
                <a:latin typeface="Avenir"/>
                <a:ea typeface="Avenir"/>
                <a:cs typeface="Avenir"/>
                <a:sym typeface="Avenir"/>
              </a:rPr>
              <a:t>I</a:t>
            </a:r>
            <a:r>
              <a:rPr b="1" i="0" lang="en" sz="2400" u="none" cap="none" strike="noStrike">
                <a:solidFill>
                  <a:srgbClr val="4C9968"/>
                </a:solidFill>
                <a:latin typeface="Avenir"/>
                <a:ea typeface="Avenir"/>
                <a:cs typeface="Avenir"/>
                <a:sym typeface="Avenir"/>
              </a:rPr>
              <a:t>ntroductory, algebra-based, two-semester college physics</a:t>
            </a:r>
            <a:endParaRPr b="1" sz="2400">
              <a:solidFill>
                <a:srgbClr val="4C9968"/>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1900"/>
              <a:buFont typeface="Arial"/>
              <a:buNone/>
            </a:pPr>
            <a:r>
              <a:t/>
            </a:r>
            <a:endParaRPr b="1" i="0" sz="2400" u="none" cap="none" strike="noStrike">
              <a:solidFill>
                <a:srgbClr val="4C9968"/>
              </a:solidFill>
              <a:latin typeface="Avenir"/>
              <a:ea typeface="Avenir"/>
              <a:cs typeface="Avenir"/>
              <a:sym typeface="Avenir"/>
            </a:endParaRPr>
          </a:p>
          <a:p>
            <a:pPr indent="0" lvl="0" marL="0" marR="0" rtl="0" algn="ctr">
              <a:lnSpc>
                <a:spcPct val="100000"/>
              </a:lnSpc>
              <a:spcBef>
                <a:spcPts val="0"/>
              </a:spcBef>
              <a:spcAft>
                <a:spcPts val="0"/>
              </a:spcAft>
              <a:buClr>
                <a:srgbClr val="6C6963"/>
              </a:buClr>
              <a:buSzPts val="1900"/>
              <a:buFont typeface="Avenir"/>
              <a:buNone/>
            </a:pPr>
            <a:r>
              <a:rPr b="1" i="0" lang="en" sz="2400" u="none" cap="none" strike="noStrike">
                <a:solidFill>
                  <a:srgbClr val="4C9968"/>
                </a:solidFill>
                <a:latin typeface="Avenir"/>
                <a:ea typeface="Avenir"/>
                <a:cs typeface="Avenir"/>
                <a:sym typeface="Avenir"/>
              </a:rPr>
              <a:t>1272 pages</a:t>
            </a:r>
            <a:endParaRPr b="1" sz="2400">
              <a:solidFill>
                <a:srgbClr val="4C9968"/>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1900"/>
              <a:buFont typeface="Arial"/>
              <a:buNone/>
            </a:pPr>
            <a:r>
              <a:t/>
            </a:r>
            <a:endParaRPr b="1" i="0" sz="2400" u="none" cap="none" strike="noStrike">
              <a:solidFill>
                <a:srgbClr val="4C9968"/>
              </a:solidFill>
              <a:latin typeface="Avenir"/>
              <a:ea typeface="Avenir"/>
              <a:cs typeface="Avenir"/>
              <a:sym typeface="Avenir"/>
            </a:endParaRPr>
          </a:p>
          <a:p>
            <a:pPr indent="0" lvl="0" marL="0" marR="0" rtl="0" algn="ctr">
              <a:lnSpc>
                <a:spcPct val="100000"/>
              </a:lnSpc>
              <a:spcBef>
                <a:spcPts val="0"/>
              </a:spcBef>
              <a:spcAft>
                <a:spcPts val="0"/>
              </a:spcAft>
              <a:buClr>
                <a:srgbClr val="6C6963"/>
              </a:buClr>
              <a:buSzPts val="1900"/>
              <a:buFont typeface="Avenir"/>
              <a:buNone/>
            </a:pPr>
            <a:r>
              <a:rPr b="1" i="0" lang="en" sz="2400" u="sng" cap="none" strike="noStrike">
                <a:solidFill>
                  <a:srgbClr val="4C9968"/>
                </a:solidFill>
                <a:latin typeface="Avenir"/>
                <a:ea typeface="Avenir"/>
                <a:cs typeface="Avenir"/>
                <a:sym typeface="Avenir"/>
              </a:rPr>
              <a:t>Available in</a:t>
            </a:r>
            <a:endParaRPr b="1" sz="2400">
              <a:solidFill>
                <a:srgbClr val="4C9968"/>
              </a:solidFill>
              <a:latin typeface="Avenir"/>
              <a:ea typeface="Avenir"/>
              <a:cs typeface="Avenir"/>
              <a:sym typeface="Avenir"/>
            </a:endParaRPr>
          </a:p>
          <a:p>
            <a:pPr indent="0" lvl="0" marL="0" marR="0" rtl="0" algn="ctr">
              <a:lnSpc>
                <a:spcPct val="100000"/>
              </a:lnSpc>
              <a:spcBef>
                <a:spcPts val="0"/>
              </a:spcBef>
              <a:spcAft>
                <a:spcPts val="0"/>
              </a:spcAft>
              <a:buClr>
                <a:srgbClr val="6C6963"/>
              </a:buClr>
              <a:buSzPts val="1900"/>
              <a:buFont typeface="Avenir"/>
              <a:buNone/>
            </a:pPr>
            <a:r>
              <a:rPr b="1" i="0" lang="en" sz="2400" u="none" cap="none" strike="noStrike">
                <a:solidFill>
                  <a:srgbClr val="4C9968"/>
                </a:solidFill>
                <a:latin typeface="Avenir"/>
                <a:ea typeface="Avenir"/>
                <a:cs typeface="Avenir"/>
                <a:sym typeface="Avenir"/>
              </a:rPr>
              <a:t>PDF</a:t>
            </a:r>
            <a:endParaRPr b="1" sz="2400">
              <a:solidFill>
                <a:srgbClr val="4C9968"/>
              </a:solidFill>
              <a:latin typeface="Avenir"/>
              <a:ea typeface="Avenir"/>
              <a:cs typeface="Avenir"/>
              <a:sym typeface="Avenir"/>
            </a:endParaRPr>
          </a:p>
          <a:p>
            <a:pPr indent="0" lvl="0" marL="0" marR="0" rtl="0" algn="ctr">
              <a:lnSpc>
                <a:spcPct val="100000"/>
              </a:lnSpc>
              <a:spcBef>
                <a:spcPts val="0"/>
              </a:spcBef>
              <a:spcAft>
                <a:spcPts val="0"/>
              </a:spcAft>
              <a:buClr>
                <a:srgbClr val="6C6963"/>
              </a:buClr>
              <a:buSzPts val="1900"/>
              <a:buFont typeface="Avenir"/>
              <a:buNone/>
            </a:pPr>
            <a:r>
              <a:rPr b="1" i="0" lang="en" sz="2400" u="none" cap="none" strike="noStrike">
                <a:solidFill>
                  <a:srgbClr val="4C9968"/>
                </a:solidFill>
                <a:latin typeface="Avenir"/>
                <a:ea typeface="Avenir"/>
                <a:cs typeface="Avenir"/>
                <a:sym typeface="Avenir"/>
              </a:rPr>
              <a:t>Print</a:t>
            </a:r>
            <a:endParaRPr b="1" sz="2400">
              <a:solidFill>
                <a:srgbClr val="4C9968"/>
              </a:solidFill>
              <a:latin typeface="Avenir"/>
              <a:ea typeface="Avenir"/>
              <a:cs typeface="Avenir"/>
              <a:sym typeface="Avenir"/>
            </a:endParaRPr>
          </a:p>
          <a:p>
            <a:pPr indent="0" lvl="0" marL="0" marR="0" rtl="0" algn="ctr">
              <a:lnSpc>
                <a:spcPct val="100000"/>
              </a:lnSpc>
              <a:spcBef>
                <a:spcPts val="0"/>
              </a:spcBef>
              <a:spcAft>
                <a:spcPts val="0"/>
              </a:spcAft>
              <a:buClr>
                <a:srgbClr val="6C6963"/>
              </a:buClr>
              <a:buSzPts val="1900"/>
              <a:buFont typeface="Avenir"/>
              <a:buNone/>
            </a:pPr>
            <a:r>
              <a:rPr b="1" i="0" lang="en" sz="2400" u="none" cap="none" strike="noStrike">
                <a:solidFill>
                  <a:srgbClr val="4C9968"/>
                </a:solidFill>
                <a:latin typeface="Avenir"/>
                <a:ea typeface="Avenir"/>
                <a:cs typeface="Avenir"/>
                <a:sym typeface="Avenir"/>
              </a:rPr>
              <a:t>Web</a:t>
            </a:r>
            <a:endParaRPr b="1" sz="2400">
              <a:solidFill>
                <a:srgbClr val="4C9968"/>
              </a:solidFill>
              <a:latin typeface="Avenir"/>
              <a:ea typeface="Avenir"/>
              <a:cs typeface="Avenir"/>
              <a:sym typeface="Avenir"/>
            </a:endParaRPr>
          </a:p>
          <a:p>
            <a:pPr indent="0" lvl="0" marL="0" marR="0" rtl="0" algn="l">
              <a:lnSpc>
                <a:spcPct val="100000"/>
              </a:lnSpc>
              <a:spcBef>
                <a:spcPts val="0"/>
              </a:spcBef>
              <a:spcAft>
                <a:spcPts val="0"/>
              </a:spcAft>
              <a:buClr>
                <a:srgbClr val="6C6963"/>
              </a:buClr>
              <a:buSzPts val="1900"/>
              <a:buFont typeface="Avenir"/>
              <a:buNone/>
            </a:pPr>
            <a:r>
              <a:t/>
            </a:r>
            <a:endParaRPr/>
          </a:p>
        </p:txBody>
      </p:sp>
      <p:sp>
        <p:nvSpPr>
          <p:cNvPr id="254" name="Google Shape;254;p47"/>
          <p:cNvSpPr txBox="1"/>
          <p:nvPr/>
        </p:nvSpPr>
        <p:spPr>
          <a:xfrm>
            <a:off x="5397850" y="4480250"/>
            <a:ext cx="21036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openstax.org</a:t>
            </a:r>
            <a:endParaRPr sz="2400">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Google Shape;259;p48"/>
          <p:cNvPicPr preferRelativeResize="0"/>
          <p:nvPr/>
        </p:nvPicPr>
        <p:blipFill>
          <a:blip r:embed="rId3">
            <a:alphaModFix/>
          </a:blip>
          <a:stretch>
            <a:fillRect/>
          </a:stretch>
        </p:blipFill>
        <p:spPr>
          <a:xfrm>
            <a:off x="152400" y="840250"/>
            <a:ext cx="8839199" cy="3463008"/>
          </a:xfrm>
          <a:prstGeom prst="rect">
            <a:avLst/>
          </a:prstGeom>
          <a:noFill/>
          <a:ln>
            <a:noFill/>
          </a:ln>
        </p:spPr>
      </p:pic>
      <p:sp>
        <p:nvSpPr>
          <p:cNvPr id="260" name="Google Shape;260;p48"/>
          <p:cNvSpPr txBox="1"/>
          <p:nvPr/>
        </p:nvSpPr>
        <p:spPr>
          <a:xfrm>
            <a:off x="1901550" y="0"/>
            <a:ext cx="5340900" cy="71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Lato"/>
                <a:ea typeface="Lato"/>
                <a:cs typeface="Lato"/>
                <a:sym typeface="Lato"/>
              </a:rPr>
              <a:t>Student Resources</a:t>
            </a:r>
            <a:endParaRPr sz="3600">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pic>
        <p:nvPicPr>
          <p:cNvPr id="265" name="Google Shape;265;p49"/>
          <p:cNvPicPr preferRelativeResize="0"/>
          <p:nvPr/>
        </p:nvPicPr>
        <p:blipFill>
          <a:blip r:embed="rId3">
            <a:alphaModFix/>
          </a:blip>
          <a:stretch>
            <a:fillRect/>
          </a:stretch>
        </p:blipFill>
        <p:spPr>
          <a:xfrm>
            <a:off x="893300" y="499325"/>
            <a:ext cx="7522475" cy="4644176"/>
          </a:xfrm>
          <a:prstGeom prst="rect">
            <a:avLst/>
          </a:prstGeom>
          <a:noFill/>
          <a:ln>
            <a:noFill/>
          </a:ln>
        </p:spPr>
      </p:pic>
      <p:sp>
        <p:nvSpPr>
          <p:cNvPr id="266" name="Google Shape;266;p49"/>
          <p:cNvSpPr txBox="1"/>
          <p:nvPr/>
        </p:nvSpPr>
        <p:spPr>
          <a:xfrm>
            <a:off x="1901550" y="-116800"/>
            <a:ext cx="53409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Lato"/>
                <a:ea typeface="Lato"/>
                <a:cs typeface="Lato"/>
                <a:sym typeface="Lato"/>
              </a:rPr>
              <a:t>Instructor Resources</a:t>
            </a:r>
            <a:endParaRPr sz="3600">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4C9968"/>
                </a:solidFill>
                <a:latin typeface="Avenir"/>
                <a:ea typeface="Avenir"/>
                <a:cs typeface="Avenir"/>
                <a:sym typeface="Avenir"/>
              </a:rPr>
              <a:t>Open Vs. Free</a:t>
            </a:r>
            <a:endParaRPr b="1">
              <a:solidFill>
                <a:srgbClr val="4C9968"/>
              </a:solidFill>
              <a:latin typeface="Avenir"/>
              <a:ea typeface="Avenir"/>
              <a:cs typeface="Avenir"/>
              <a:sym typeface="Avenir"/>
            </a:endParaRPr>
          </a:p>
        </p:txBody>
      </p:sp>
      <p:sp>
        <p:nvSpPr>
          <p:cNvPr id="272" name="Google Shape;272;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
              <a:t>Open is always Free, but Free is not always Open.</a:t>
            </a:r>
            <a:endParaRPr b="1"/>
          </a:p>
          <a:p>
            <a:pPr indent="-342900" lvl="0" marL="457200" rtl="0" algn="l">
              <a:lnSpc>
                <a:spcPct val="150000"/>
              </a:lnSpc>
              <a:spcBef>
                <a:spcPts val="0"/>
              </a:spcBef>
              <a:spcAft>
                <a:spcPts val="0"/>
              </a:spcAft>
              <a:buSzPts val="1800"/>
              <a:buChar char="●"/>
            </a:pPr>
            <a:r>
              <a:rPr b="1" lang="en"/>
              <a:t>There are many freely accessible resources you can utilize to lighten the cost burden of your students. </a:t>
            </a:r>
            <a:endParaRPr b="1"/>
          </a:p>
          <a:p>
            <a:pPr indent="-342900" lvl="0" marL="457200" rtl="0" algn="l">
              <a:lnSpc>
                <a:spcPct val="150000"/>
              </a:lnSpc>
              <a:spcBef>
                <a:spcPts val="0"/>
              </a:spcBef>
              <a:spcAft>
                <a:spcPts val="0"/>
              </a:spcAft>
              <a:buSzPts val="1800"/>
              <a:buChar char="●"/>
            </a:pPr>
            <a:r>
              <a:rPr b="1" lang="en"/>
              <a:t>Free Access ≠ Open Access</a:t>
            </a:r>
            <a:endParaRPr b="1"/>
          </a:p>
        </p:txBody>
      </p:sp>
      <p:sp>
        <p:nvSpPr>
          <p:cNvPr id="273" name="Google Shape;273;p50"/>
          <p:cNvSpPr txBox="1"/>
          <p:nvPr/>
        </p:nvSpPr>
        <p:spPr>
          <a:xfrm>
            <a:off x="1634550" y="2981525"/>
            <a:ext cx="5677800" cy="89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3000">
                <a:solidFill>
                  <a:srgbClr val="4C9968"/>
                </a:solidFill>
                <a:highlight>
                  <a:srgbClr val="FFFFFF"/>
                </a:highlight>
                <a:latin typeface="Georgia"/>
                <a:ea typeface="Georgia"/>
                <a:cs typeface="Georgia"/>
                <a:sym typeface="Georgia"/>
              </a:rPr>
              <a:t>“</a:t>
            </a:r>
            <a:r>
              <a:rPr b="1" i="1" lang="en" sz="3000">
                <a:solidFill>
                  <a:srgbClr val="4C9968"/>
                </a:solidFill>
                <a:highlight>
                  <a:srgbClr val="FFFFFF"/>
                </a:highlight>
                <a:latin typeface="Georgia"/>
                <a:ea typeface="Georgia"/>
                <a:cs typeface="Georgia"/>
                <a:sym typeface="Georgia"/>
              </a:rPr>
              <a:t>Knowledge is open if anyone is free to access, use, modify, and share it”</a:t>
            </a:r>
            <a:endParaRPr b="1" sz="3000">
              <a:solidFill>
                <a:srgbClr val="4C9968"/>
              </a:solidFill>
            </a:endParaRPr>
          </a:p>
        </p:txBody>
      </p:sp>
      <p:sp>
        <p:nvSpPr>
          <p:cNvPr id="274" name="Google Shape;274;p50"/>
          <p:cNvSpPr txBox="1"/>
          <p:nvPr/>
        </p:nvSpPr>
        <p:spPr>
          <a:xfrm>
            <a:off x="3072000" y="4568875"/>
            <a:ext cx="30000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http://opendefinition.org/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C9968"/>
                </a:solidFill>
                <a:latin typeface="Avenir"/>
                <a:ea typeface="Avenir"/>
                <a:cs typeface="Avenir"/>
                <a:sym typeface="Avenir"/>
              </a:rPr>
              <a:t>Open &amp; Affordable Options</a:t>
            </a:r>
            <a:endParaRPr b="1">
              <a:solidFill>
                <a:srgbClr val="4C9968"/>
              </a:solidFill>
              <a:latin typeface="Avenir"/>
              <a:ea typeface="Avenir"/>
              <a:cs typeface="Avenir"/>
              <a:sym typeface="Avenir"/>
            </a:endParaRPr>
          </a:p>
        </p:txBody>
      </p:sp>
      <p:sp>
        <p:nvSpPr>
          <p:cNvPr id="280" name="Google Shape;280;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rgbClr val="000000"/>
              </a:buClr>
              <a:buSzPts val="2200"/>
              <a:buFont typeface="Avenir"/>
              <a:buChar char="●"/>
            </a:pPr>
            <a:r>
              <a:rPr lang="en" sz="2200">
                <a:solidFill>
                  <a:srgbClr val="000000"/>
                </a:solidFill>
                <a:highlight>
                  <a:srgbClr val="FFFFFF"/>
                </a:highlight>
                <a:latin typeface="Avenir"/>
                <a:ea typeface="Avenir"/>
                <a:cs typeface="Avenir"/>
                <a:sym typeface="Avenir"/>
              </a:rPr>
              <a:t>Replace a traditional textbook with a free, low-cost, or open alternative</a:t>
            </a:r>
            <a:endParaRPr sz="2200">
              <a:solidFill>
                <a:srgbClr val="000000"/>
              </a:solidFill>
              <a:highlight>
                <a:srgbClr val="FFFFFF"/>
              </a:highlight>
              <a:latin typeface="Avenir"/>
              <a:ea typeface="Avenir"/>
              <a:cs typeface="Avenir"/>
              <a:sym typeface="Avenir"/>
            </a:endParaRPr>
          </a:p>
          <a:p>
            <a:pPr indent="-368300" lvl="0" marL="457200" rtl="0" algn="l">
              <a:lnSpc>
                <a:spcPct val="115000"/>
              </a:lnSpc>
              <a:spcBef>
                <a:spcPts val="0"/>
              </a:spcBef>
              <a:spcAft>
                <a:spcPts val="0"/>
              </a:spcAft>
              <a:buClr>
                <a:srgbClr val="000000"/>
              </a:buClr>
              <a:buSzPts val="2200"/>
              <a:buFont typeface="Avenir"/>
              <a:buChar char="●"/>
            </a:pPr>
            <a:r>
              <a:rPr lang="en" sz="2200">
                <a:solidFill>
                  <a:srgbClr val="000000"/>
                </a:solidFill>
                <a:highlight>
                  <a:srgbClr val="FFFFFF"/>
                </a:highlight>
                <a:latin typeface="Avenir"/>
                <a:ea typeface="Avenir"/>
                <a:cs typeface="Avenir"/>
                <a:sym typeface="Avenir"/>
              </a:rPr>
              <a:t>Replace a traditional textbook with articles, book excerpts, audio, or video that are </a:t>
            </a:r>
            <a:endParaRPr sz="2200">
              <a:solidFill>
                <a:srgbClr val="000000"/>
              </a:solidFill>
              <a:highlight>
                <a:srgbClr val="FFFFFF"/>
              </a:highlight>
              <a:latin typeface="Avenir"/>
              <a:ea typeface="Avenir"/>
              <a:cs typeface="Avenir"/>
              <a:sym typeface="Avenir"/>
            </a:endParaRPr>
          </a:p>
          <a:p>
            <a:pPr indent="-342900" lvl="1" marL="914400" rtl="0" algn="l">
              <a:lnSpc>
                <a:spcPct val="115000"/>
              </a:lnSpc>
              <a:spcBef>
                <a:spcPts val="0"/>
              </a:spcBef>
              <a:spcAft>
                <a:spcPts val="0"/>
              </a:spcAft>
              <a:buClr>
                <a:srgbClr val="000000"/>
              </a:buClr>
              <a:buSzPts val="1800"/>
              <a:buFont typeface="Avenir"/>
              <a:buChar char="○"/>
            </a:pPr>
            <a:r>
              <a:rPr lang="en" sz="1800">
                <a:solidFill>
                  <a:srgbClr val="000000"/>
                </a:solidFill>
                <a:highlight>
                  <a:srgbClr val="FFFFFF"/>
                </a:highlight>
                <a:latin typeface="Avenir"/>
                <a:ea typeface="Avenir"/>
                <a:cs typeface="Avenir"/>
                <a:sym typeface="Avenir"/>
              </a:rPr>
              <a:t>licensed through your university library</a:t>
            </a:r>
            <a:endParaRPr sz="1800">
              <a:solidFill>
                <a:srgbClr val="000000"/>
              </a:solidFill>
              <a:highlight>
                <a:srgbClr val="FFFFFF"/>
              </a:highlight>
              <a:latin typeface="Avenir"/>
              <a:ea typeface="Avenir"/>
              <a:cs typeface="Avenir"/>
              <a:sym typeface="Avenir"/>
            </a:endParaRPr>
          </a:p>
          <a:p>
            <a:pPr indent="-342900" lvl="1" marL="914400" rtl="0" algn="l">
              <a:lnSpc>
                <a:spcPct val="115000"/>
              </a:lnSpc>
              <a:spcBef>
                <a:spcPts val="0"/>
              </a:spcBef>
              <a:spcAft>
                <a:spcPts val="0"/>
              </a:spcAft>
              <a:buClr>
                <a:srgbClr val="000000"/>
              </a:buClr>
              <a:buSzPts val="1800"/>
              <a:buFont typeface="Avenir"/>
              <a:buChar char="○"/>
            </a:pPr>
            <a:r>
              <a:rPr lang="en" sz="1800">
                <a:solidFill>
                  <a:srgbClr val="000000"/>
                </a:solidFill>
                <a:highlight>
                  <a:srgbClr val="FFFFFF"/>
                </a:highlight>
                <a:latin typeface="Avenir"/>
                <a:ea typeface="Avenir"/>
                <a:cs typeface="Avenir"/>
                <a:sym typeface="Avenir"/>
              </a:rPr>
              <a:t>open access</a:t>
            </a:r>
            <a:endParaRPr sz="1800">
              <a:solidFill>
                <a:srgbClr val="000000"/>
              </a:solidFill>
              <a:highlight>
                <a:srgbClr val="FFFFFF"/>
              </a:highlight>
              <a:latin typeface="Avenir"/>
              <a:ea typeface="Avenir"/>
              <a:cs typeface="Avenir"/>
              <a:sym typeface="Avenir"/>
            </a:endParaRPr>
          </a:p>
          <a:p>
            <a:pPr indent="-342900" lvl="1" marL="914400" rtl="0" algn="l">
              <a:lnSpc>
                <a:spcPct val="115000"/>
              </a:lnSpc>
              <a:spcBef>
                <a:spcPts val="0"/>
              </a:spcBef>
              <a:spcAft>
                <a:spcPts val="0"/>
              </a:spcAft>
              <a:buClr>
                <a:srgbClr val="000000"/>
              </a:buClr>
              <a:buSzPts val="1800"/>
              <a:buFont typeface="Avenir"/>
              <a:buChar char="○"/>
            </a:pPr>
            <a:r>
              <a:rPr lang="en" sz="1800">
                <a:solidFill>
                  <a:srgbClr val="000000"/>
                </a:solidFill>
                <a:highlight>
                  <a:srgbClr val="FFFFFF"/>
                </a:highlight>
                <a:latin typeface="Avenir"/>
                <a:ea typeface="Avenir"/>
                <a:cs typeface="Avenir"/>
                <a:sym typeface="Avenir"/>
              </a:rPr>
              <a:t>freely available online</a:t>
            </a:r>
            <a:endParaRPr sz="1800">
              <a:solidFill>
                <a:srgbClr val="000000"/>
              </a:solidFill>
              <a:highlight>
                <a:srgbClr val="FFFFFF"/>
              </a:highlight>
              <a:latin typeface="Avenir"/>
              <a:ea typeface="Avenir"/>
              <a:cs typeface="Avenir"/>
              <a:sym typeface="Avenir"/>
            </a:endParaRPr>
          </a:p>
          <a:p>
            <a:pPr indent="-368300" lvl="0" marL="457200" rtl="0" algn="l">
              <a:lnSpc>
                <a:spcPct val="115000"/>
              </a:lnSpc>
              <a:spcBef>
                <a:spcPts val="0"/>
              </a:spcBef>
              <a:spcAft>
                <a:spcPts val="0"/>
              </a:spcAft>
              <a:buClr>
                <a:srgbClr val="000000"/>
              </a:buClr>
              <a:buSzPts val="2200"/>
              <a:buFont typeface="Avenir"/>
              <a:buChar char="●"/>
            </a:pPr>
            <a:r>
              <a:rPr lang="en" sz="2200">
                <a:solidFill>
                  <a:srgbClr val="000000"/>
                </a:solidFill>
                <a:highlight>
                  <a:srgbClr val="FFFFFF"/>
                </a:highlight>
                <a:latin typeface="Avenir"/>
                <a:ea typeface="Avenir"/>
                <a:cs typeface="Avenir"/>
                <a:sym typeface="Avenir"/>
              </a:rPr>
              <a:t>Replace a traditional, high-cost textbook with one that YOU design, author, and provide for free or at low cost to students</a:t>
            </a:r>
            <a:endParaRPr sz="2200">
              <a:solidFill>
                <a:srgbClr val="000000"/>
              </a:solidFill>
              <a:latin typeface="Avenir"/>
              <a:ea typeface="Avenir"/>
              <a:cs typeface="Avenir"/>
              <a:sym typeface="Aveni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C9968"/>
        </a:solidFill>
      </p:bgPr>
    </p:bg>
    <p:spTree>
      <p:nvGrpSpPr>
        <p:cNvPr id="284" name="Shape 284"/>
        <p:cNvGrpSpPr/>
        <p:nvPr/>
      </p:nvGrpSpPr>
      <p:grpSpPr>
        <a:xfrm>
          <a:off x="0" y="0"/>
          <a:ext cx="0" cy="0"/>
          <a:chOff x="0" y="0"/>
          <a:chExt cx="0" cy="0"/>
        </a:xfrm>
      </p:grpSpPr>
      <p:sp>
        <p:nvSpPr>
          <p:cNvPr id="285" name="Google Shape;285;p5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Where do I find OER?</a:t>
            </a:r>
            <a:endParaRPr b="1">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C9968"/>
                </a:solidFill>
              </a:rPr>
              <a:t>Where do I find OER?</a:t>
            </a:r>
            <a:endParaRPr b="1">
              <a:solidFill>
                <a:srgbClr val="4C9968"/>
              </a:solidFill>
            </a:endParaRPr>
          </a:p>
        </p:txBody>
      </p:sp>
      <p:sp>
        <p:nvSpPr>
          <p:cNvPr id="291" name="Google Shape;291;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Char char="●"/>
            </a:pPr>
            <a:r>
              <a:rPr lang="en" sz="2400">
                <a:solidFill>
                  <a:srgbClr val="000000"/>
                </a:solidFill>
              </a:rPr>
              <a:t>OpenStax.org</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Open Textbook Library</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OER Commons</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OPEN SUNY</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Ask! </a:t>
            </a:r>
            <a:endParaRPr/>
          </a:p>
        </p:txBody>
      </p:sp>
      <p:pic>
        <p:nvPicPr>
          <p:cNvPr id="292" name="Google Shape;292;p53"/>
          <p:cNvPicPr preferRelativeResize="0"/>
          <p:nvPr/>
        </p:nvPicPr>
        <p:blipFill rotWithShape="1">
          <a:blip r:embed="rId3">
            <a:alphaModFix/>
          </a:blip>
          <a:srcRect b="20883" l="4333" r="4442" t="22841"/>
          <a:stretch/>
        </p:blipFill>
        <p:spPr>
          <a:xfrm>
            <a:off x="4796475" y="729734"/>
            <a:ext cx="3619399" cy="992316"/>
          </a:xfrm>
          <a:prstGeom prst="rect">
            <a:avLst/>
          </a:prstGeom>
          <a:noFill/>
          <a:ln>
            <a:noFill/>
          </a:ln>
        </p:spPr>
      </p:pic>
      <p:pic>
        <p:nvPicPr>
          <p:cNvPr id="293" name="Google Shape;293;p53"/>
          <p:cNvPicPr preferRelativeResize="0"/>
          <p:nvPr/>
        </p:nvPicPr>
        <p:blipFill>
          <a:blip r:embed="rId4">
            <a:alphaModFix/>
          </a:blip>
          <a:stretch>
            <a:fillRect/>
          </a:stretch>
        </p:blipFill>
        <p:spPr>
          <a:xfrm>
            <a:off x="5239273" y="3535500"/>
            <a:ext cx="2733800" cy="1366900"/>
          </a:xfrm>
          <a:prstGeom prst="rect">
            <a:avLst/>
          </a:prstGeom>
          <a:noFill/>
          <a:ln>
            <a:noFill/>
          </a:ln>
        </p:spPr>
      </p:pic>
      <p:pic>
        <p:nvPicPr>
          <p:cNvPr id="294" name="Google Shape;294;p53"/>
          <p:cNvPicPr preferRelativeResize="0"/>
          <p:nvPr/>
        </p:nvPicPr>
        <p:blipFill>
          <a:blip r:embed="rId5">
            <a:alphaModFix/>
          </a:blip>
          <a:stretch>
            <a:fillRect/>
          </a:stretch>
        </p:blipFill>
        <p:spPr>
          <a:xfrm>
            <a:off x="5371788" y="1776662"/>
            <a:ext cx="2468776" cy="1590175"/>
          </a:xfrm>
          <a:prstGeom prst="rect">
            <a:avLst/>
          </a:prstGeom>
          <a:noFill/>
          <a:ln>
            <a:noFill/>
          </a:ln>
        </p:spPr>
      </p:pic>
      <p:pic>
        <p:nvPicPr>
          <p:cNvPr id="295" name="Google Shape;295;p53"/>
          <p:cNvPicPr preferRelativeResize="0"/>
          <p:nvPr/>
        </p:nvPicPr>
        <p:blipFill rotWithShape="1">
          <a:blip r:embed="rId6">
            <a:alphaModFix/>
          </a:blip>
          <a:srcRect b="19106" l="0" r="0" t="20139"/>
          <a:stretch/>
        </p:blipFill>
        <p:spPr>
          <a:xfrm>
            <a:off x="937800" y="3009875"/>
            <a:ext cx="3115000" cy="18925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id="301" name="Google Shape;301;p54"/>
          <p:cNvPicPr preferRelativeResize="0"/>
          <p:nvPr/>
        </p:nvPicPr>
        <p:blipFill>
          <a:blip r:embed="rId3">
            <a:alphaModFix/>
          </a:blip>
          <a:stretch>
            <a:fillRect/>
          </a:stretch>
        </p:blipFill>
        <p:spPr>
          <a:xfrm>
            <a:off x="0" y="0"/>
            <a:ext cx="90834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50000"/>
              </a:lnSpc>
              <a:spcBef>
                <a:spcPts val="600"/>
              </a:spcBef>
              <a:spcAft>
                <a:spcPts val="0"/>
              </a:spcAft>
              <a:buClr>
                <a:schemeClr val="dk1"/>
              </a:buClr>
              <a:buSzPts val="1100"/>
              <a:buFont typeface="Arial"/>
              <a:buNone/>
            </a:pPr>
            <a:r>
              <a:rPr lang="en"/>
              <a:t>Why, What, Where, &amp; How of OER</a:t>
            </a:r>
            <a:endParaRPr/>
          </a:p>
        </p:txBody>
      </p:sp>
      <p:sp>
        <p:nvSpPr>
          <p:cNvPr id="86" name="Google Shape;86;p19"/>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0" lvl="0" marL="457200" marR="0" rtl="0" algn="l">
              <a:lnSpc>
                <a:spcPct val="150000"/>
              </a:lnSpc>
              <a:spcBef>
                <a:spcPts val="600"/>
              </a:spcBef>
              <a:spcAft>
                <a:spcPts val="0"/>
              </a:spcAft>
              <a:buNone/>
            </a:pPr>
            <a:r>
              <a:rPr b="1" lang="en" sz="2000">
                <a:solidFill>
                  <a:srgbClr val="4C9968"/>
                </a:solidFill>
              </a:rPr>
              <a:t>Why? </a:t>
            </a:r>
            <a:r>
              <a:rPr lang="en" sz="2000">
                <a:solidFill>
                  <a:srgbClr val="000000"/>
                </a:solidFill>
              </a:rPr>
              <a:t>Define the problem.</a:t>
            </a:r>
            <a:endParaRPr sz="2000">
              <a:solidFill>
                <a:srgbClr val="000000"/>
              </a:solidFill>
            </a:endParaRPr>
          </a:p>
          <a:p>
            <a:pPr indent="0" lvl="0" marL="457200" marR="0" rtl="0" algn="l">
              <a:lnSpc>
                <a:spcPct val="150000"/>
              </a:lnSpc>
              <a:spcBef>
                <a:spcPts val="600"/>
              </a:spcBef>
              <a:spcAft>
                <a:spcPts val="0"/>
              </a:spcAft>
              <a:buNone/>
            </a:pPr>
            <a:r>
              <a:rPr b="1" lang="en" sz="2000">
                <a:solidFill>
                  <a:srgbClr val="4C9968"/>
                </a:solidFill>
              </a:rPr>
              <a:t>What?</a:t>
            </a:r>
            <a:r>
              <a:rPr lang="en" sz="2000">
                <a:solidFill>
                  <a:srgbClr val="000000"/>
                </a:solidFill>
              </a:rPr>
              <a:t> Define open textbooks.</a:t>
            </a:r>
            <a:r>
              <a:rPr b="1" lang="en" sz="2000">
                <a:solidFill>
                  <a:srgbClr val="4C9968"/>
                </a:solidFill>
              </a:rPr>
              <a:t> </a:t>
            </a:r>
            <a:endParaRPr b="1" sz="2000">
              <a:solidFill>
                <a:srgbClr val="4C9968"/>
              </a:solidFill>
            </a:endParaRPr>
          </a:p>
          <a:p>
            <a:pPr indent="0" lvl="0" marL="457200" marR="0" rtl="0" algn="l">
              <a:lnSpc>
                <a:spcPct val="150000"/>
              </a:lnSpc>
              <a:spcBef>
                <a:spcPts val="600"/>
              </a:spcBef>
              <a:spcAft>
                <a:spcPts val="0"/>
              </a:spcAft>
              <a:buNone/>
            </a:pPr>
            <a:r>
              <a:rPr b="1" lang="en" sz="2000">
                <a:solidFill>
                  <a:srgbClr val="4C9968"/>
                </a:solidFill>
              </a:rPr>
              <a:t>Where? </a:t>
            </a:r>
            <a:r>
              <a:rPr lang="en" sz="2000">
                <a:solidFill>
                  <a:srgbClr val="000000"/>
                </a:solidFill>
              </a:rPr>
              <a:t>Where to find Open Educational Resources. </a:t>
            </a:r>
            <a:endParaRPr sz="2000">
              <a:solidFill>
                <a:srgbClr val="000000"/>
              </a:solidFill>
            </a:endParaRPr>
          </a:p>
          <a:p>
            <a:pPr indent="0" lvl="0" marL="457200" marR="0" rtl="0" algn="l">
              <a:lnSpc>
                <a:spcPct val="150000"/>
              </a:lnSpc>
              <a:spcBef>
                <a:spcPts val="600"/>
              </a:spcBef>
              <a:spcAft>
                <a:spcPts val="0"/>
              </a:spcAft>
              <a:buNone/>
            </a:pPr>
            <a:r>
              <a:rPr b="1" lang="en" sz="2000">
                <a:solidFill>
                  <a:srgbClr val="4C9968"/>
                </a:solidFill>
              </a:rPr>
              <a:t>How?</a:t>
            </a:r>
            <a:r>
              <a:rPr lang="en" sz="2000">
                <a:solidFill>
                  <a:srgbClr val="000000"/>
                </a:solidFill>
              </a:rPr>
              <a:t> Explain what actions we can take. </a:t>
            </a:r>
            <a:endParaRPr b="1" sz="2000">
              <a:solidFill>
                <a:srgbClr val="4C9968"/>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55"/>
          <p:cNvSpPr txBox="1"/>
          <p:nvPr>
            <p:ph idx="4294967295" type="title"/>
          </p:nvPr>
        </p:nvSpPr>
        <p:spPr>
          <a:xfrm>
            <a:off x="762000" y="4335463"/>
            <a:ext cx="7620000" cy="714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404041"/>
              </a:buClr>
              <a:buSzPts val="3800"/>
              <a:buFont typeface="Avenir"/>
              <a:buNone/>
            </a:pPr>
            <a:r>
              <a:rPr i="0" lang="en" sz="3800" u="none" cap="none" strike="noStrike">
                <a:solidFill>
                  <a:srgbClr val="000000"/>
                </a:solidFill>
                <a:latin typeface="Avenir"/>
                <a:ea typeface="Avenir"/>
                <a:cs typeface="Avenir"/>
                <a:sym typeface="Avenir"/>
              </a:rPr>
              <a:t>open.umn.edu</a:t>
            </a:r>
            <a:endParaRPr/>
          </a:p>
        </p:txBody>
      </p:sp>
      <p:pic>
        <p:nvPicPr>
          <p:cNvPr id="308" name="Google Shape;308;p55"/>
          <p:cNvPicPr preferRelativeResize="0"/>
          <p:nvPr/>
        </p:nvPicPr>
        <p:blipFill rotWithShape="1">
          <a:blip r:embed="rId3">
            <a:alphaModFix/>
          </a:blip>
          <a:srcRect b="0" l="0" r="0" t="0"/>
          <a:stretch/>
        </p:blipFill>
        <p:spPr>
          <a:xfrm>
            <a:off x="0" y="39275"/>
            <a:ext cx="9143999" cy="4338925"/>
          </a:xfrm>
          <a:prstGeom prst="rect">
            <a:avLst/>
          </a:prstGeom>
          <a:noFill/>
          <a:ln>
            <a:noFill/>
          </a:ln>
          <a:effectLst>
            <a:outerShdw blurRad="206375" rotWithShape="0" algn="tl" dir="2700000" dist="38100">
              <a:srgbClr val="000000">
                <a:alpha val="4275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4" name="Google Shape;314;p56"/>
          <p:cNvPicPr preferRelativeResize="0"/>
          <p:nvPr/>
        </p:nvPicPr>
        <p:blipFill>
          <a:blip r:embed="rId3">
            <a:alphaModFix/>
          </a:blip>
          <a:stretch>
            <a:fillRect/>
          </a:stretch>
        </p:blipFill>
        <p:spPr>
          <a:xfrm>
            <a:off x="0" y="142511"/>
            <a:ext cx="9143999" cy="4252178"/>
          </a:xfrm>
          <a:prstGeom prst="rect">
            <a:avLst/>
          </a:prstGeom>
          <a:noFill/>
          <a:ln>
            <a:noFill/>
          </a:ln>
        </p:spPr>
      </p:pic>
      <p:sp>
        <p:nvSpPr>
          <p:cNvPr id="315" name="Google Shape;315;p56"/>
          <p:cNvSpPr txBox="1"/>
          <p:nvPr/>
        </p:nvSpPr>
        <p:spPr>
          <a:xfrm>
            <a:off x="931350" y="4394700"/>
            <a:ext cx="7281300" cy="7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Avenir"/>
                <a:ea typeface="Avenir"/>
                <a:cs typeface="Avenir"/>
                <a:sym typeface="Avenir"/>
              </a:rPr>
              <a:t>oercommons.org</a:t>
            </a:r>
            <a:endParaRPr b="1" sz="3600">
              <a:latin typeface="Avenir"/>
              <a:ea typeface="Avenir"/>
              <a:cs typeface="Avenir"/>
              <a:sym typeface="Aveni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1" name="Google Shape;321;p57"/>
          <p:cNvPicPr preferRelativeResize="0"/>
          <p:nvPr/>
        </p:nvPicPr>
        <p:blipFill rotWithShape="1">
          <a:blip r:embed="rId3">
            <a:alphaModFix/>
          </a:blip>
          <a:srcRect b="0" l="0" r="0" t="1516"/>
          <a:stretch/>
        </p:blipFill>
        <p:spPr>
          <a:xfrm>
            <a:off x="0" y="90413"/>
            <a:ext cx="9144001" cy="4962674"/>
          </a:xfrm>
          <a:prstGeom prst="rect">
            <a:avLst/>
          </a:prstGeom>
          <a:noFill/>
          <a:ln>
            <a:noFill/>
          </a:ln>
        </p:spPr>
      </p:pic>
      <p:sp>
        <p:nvSpPr>
          <p:cNvPr id="322" name="Google Shape;322;p57"/>
          <p:cNvSpPr txBox="1"/>
          <p:nvPr/>
        </p:nvSpPr>
        <p:spPr>
          <a:xfrm>
            <a:off x="762600" y="1864600"/>
            <a:ext cx="7618800" cy="86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Avenir"/>
                <a:ea typeface="Avenir"/>
                <a:cs typeface="Avenir"/>
                <a:sym typeface="Avenir"/>
              </a:rPr>
              <a:t>textbooks.</a:t>
            </a:r>
            <a:r>
              <a:rPr b="1" lang="en" sz="3600">
                <a:solidFill>
                  <a:schemeClr val="lt1"/>
                </a:solidFill>
                <a:latin typeface="Avenir"/>
                <a:ea typeface="Avenir"/>
                <a:cs typeface="Avenir"/>
                <a:sym typeface="Avenir"/>
              </a:rPr>
              <a:t>opensuny.org</a:t>
            </a:r>
            <a:endParaRPr b="1" sz="3600">
              <a:solidFill>
                <a:schemeClr val="lt1"/>
              </a:solidFill>
              <a:latin typeface="Avenir"/>
              <a:ea typeface="Avenir"/>
              <a:cs typeface="Avenir"/>
              <a:sym typeface="Aveni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pic>
        <p:nvPicPr>
          <p:cNvPr id="327" name="Google Shape;327;p58"/>
          <p:cNvPicPr preferRelativeResize="0"/>
          <p:nvPr/>
        </p:nvPicPr>
        <p:blipFill>
          <a:blip r:embed="rId3">
            <a:alphaModFix/>
          </a:blip>
          <a:stretch>
            <a:fillRect/>
          </a:stretch>
        </p:blipFill>
        <p:spPr>
          <a:xfrm>
            <a:off x="256412" y="0"/>
            <a:ext cx="8631164" cy="5143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3" name="Google Shape;333;p59">
            <a:hlinkClick r:id="rId3"/>
          </p:cNvPr>
          <p:cNvPicPr preferRelativeResize="0"/>
          <p:nvPr/>
        </p:nvPicPr>
        <p:blipFill>
          <a:blip r:embed="rId4">
            <a:alphaModFix/>
          </a:blip>
          <a:stretch>
            <a:fillRect/>
          </a:stretch>
        </p:blipFill>
        <p:spPr>
          <a:xfrm>
            <a:off x="0" y="10"/>
            <a:ext cx="9143999" cy="4394579"/>
          </a:xfrm>
          <a:prstGeom prst="rect">
            <a:avLst/>
          </a:prstGeom>
          <a:noFill/>
          <a:ln>
            <a:noFill/>
          </a:ln>
        </p:spPr>
      </p:pic>
      <p:sp>
        <p:nvSpPr>
          <p:cNvPr id="334" name="Google Shape;334;p59"/>
          <p:cNvSpPr txBox="1"/>
          <p:nvPr/>
        </p:nvSpPr>
        <p:spPr>
          <a:xfrm>
            <a:off x="1007550" y="4394600"/>
            <a:ext cx="7128900" cy="68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Avenir"/>
                <a:ea typeface="Avenir"/>
                <a:cs typeface="Avenir"/>
                <a:sym typeface="Avenir"/>
              </a:rPr>
              <a:t>creativecommons.org</a:t>
            </a:r>
            <a:endParaRPr b="1" sz="3600">
              <a:solidFill>
                <a:schemeClr val="dk1"/>
              </a:solidFill>
              <a:latin typeface="Avenir"/>
              <a:ea typeface="Avenir"/>
              <a:cs typeface="Avenir"/>
              <a:sym typeface="Aveni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C9968"/>
                </a:solidFill>
                <a:latin typeface="Avenir"/>
                <a:ea typeface="Avenir"/>
                <a:cs typeface="Avenir"/>
                <a:sym typeface="Avenir"/>
              </a:rPr>
              <a:t>The Open Community</a:t>
            </a:r>
            <a:endParaRPr b="1">
              <a:solidFill>
                <a:srgbClr val="4C9968"/>
              </a:solidFill>
              <a:latin typeface="Avenir"/>
              <a:ea typeface="Avenir"/>
              <a:cs typeface="Avenir"/>
              <a:sym typeface="Avenir"/>
            </a:endParaRPr>
          </a:p>
        </p:txBody>
      </p:sp>
      <p:sp>
        <p:nvSpPr>
          <p:cNvPr id="340" name="Google Shape;340;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Char char="●"/>
            </a:pPr>
            <a:r>
              <a:rPr lang="en" sz="2400">
                <a:solidFill>
                  <a:srgbClr val="000000"/>
                </a:solidFill>
              </a:rPr>
              <a:t>ListServs</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Librarians</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Colleagues </a:t>
            </a:r>
            <a:endParaRPr sz="2400">
              <a:solidFill>
                <a:srgbClr val="000000"/>
              </a:solidFill>
            </a:endParaRPr>
          </a:p>
          <a:p>
            <a:pPr indent="-381000" lvl="0" marL="457200" rtl="0" algn="l">
              <a:spcBef>
                <a:spcPts val="0"/>
              </a:spcBef>
              <a:spcAft>
                <a:spcPts val="0"/>
              </a:spcAft>
              <a:buClr>
                <a:srgbClr val="000000"/>
              </a:buClr>
              <a:buSzPts val="2400"/>
              <a:buChar char="●"/>
            </a:pPr>
            <a:r>
              <a:rPr b="1" lang="en" sz="2400">
                <a:solidFill>
                  <a:srgbClr val="4C9968"/>
                </a:solidFill>
              </a:rPr>
              <a:t>VALE </a:t>
            </a:r>
            <a:r>
              <a:rPr lang="en" sz="2400">
                <a:solidFill>
                  <a:srgbClr val="000000"/>
                </a:solidFill>
              </a:rPr>
              <a:t>Resources</a:t>
            </a:r>
            <a:endParaRPr sz="2400">
              <a:solidFill>
                <a:srgbClr val="000000"/>
              </a:solidFill>
            </a:endParaRPr>
          </a:p>
          <a:p>
            <a:pPr indent="-381000" lvl="1" marL="914400" rtl="0" algn="l">
              <a:spcBef>
                <a:spcPts val="0"/>
              </a:spcBef>
              <a:spcAft>
                <a:spcPts val="0"/>
              </a:spcAft>
              <a:buClr>
                <a:srgbClr val="000000"/>
              </a:buClr>
              <a:buSzPts val="2400"/>
              <a:buChar char="○"/>
            </a:pPr>
            <a:r>
              <a:rPr lang="en" sz="2400">
                <a:solidFill>
                  <a:srgbClr val="000000"/>
                </a:solidFill>
              </a:rPr>
              <a:t>Open Textbook Network</a:t>
            </a:r>
            <a:endParaRPr sz="2400">
              <a:solidFill>
                <a:srgbClr val="000000"/>
              </a:solidFill>
            </a:endParaRPr>
          </a:p>
          <a:p>
            <a:pPr indent="-381000" lvl="1" marL="914400" rtl="0" algn="l">
              <a:spcBef>
                <a:spcPts val="0"/>
              </a:spcBef>
              <a:spcAft>
                <a:spcPts val="0"/>
              </a:spcAft>
              <a:buClr>
                <a:srgbClr val="000000"/>
              </a:buClr>
              <a:buSzPts val="2400"/>
              <a:buChar char="○"/>
            </a:pPr>
            <a:r>
              <a:rPr lang="en" sz="2400">
                <a:solidFill>
                  <a:srgbClr val="000000"/>
                </a:solidFill>
              </a:rPr>
              <a:t>OER Listserv </a:t>
            </a:r>
            <a:endParaRPr sz="2400">
              <a:solidFill>
                <a:srgbClr val="000000"/>
              </a:solidFill>
            </a:endParaRPr>
          </a:p>
          <a:p>
            <a:pPr indent="0" lvl="0" marL="0" rtl="0" algn="l">
              <a:spcBef>
                <a:spcPts val="1600"/>
              </a:spcBef>
              <a:spcAft>
                <a:spcPts val="1600"/>
              </a:spcAft>
              <a:buNone/>
            </a:pPr>
            <a:r>
              <a:t/>
            </a:r>
            <a:endParaRPr/>
          </a:p>
        </p:txBody>
      </p:sp>
      <p:pic>
        <p:nvPicPr>
          <p:cNvPr id="341" name="Google Shape;341;p60"/>
          <p:cNvPicPr preferRelativeResize="0"/>
          <p:nvPr/>
        </p:nvPicPr>
        <p:blipFill>
          <a:blip r:embed="rId3">
            <a:alphaModFix/>
          </a:blip>
          <a:stretch>
            <a:fillRect/>
          </a:stretch>
        </p:blipFill>
        <p:spPr>
          <a:xfrm>
            <a:off x="5192675" y="751938"/>
            <a:ext cx="3639626" cy="36396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C9968"/>
        </a:solidFill>
      </p:bgPr>
    </p:bg>
    <p:spTree>
      <p:nvGrpSpPr>
        <p:cNvPr id="345" name="Shape 345"/>
        <p:cNvGrpSpPr/>
        <p:nvPr/>
      </p:nvGrpSpPr>
      <p:grpSpPr>
        <a:xfrm>
          <a:off x="0" y="0"/>
          <a:ext cx="0" cy="0"/>
          <a:chOff x="0" y="0"/>
          <a:chExt cx="0" cy="0"/>
        </a:xfrm>
      </p:grpSpPr>
      <p:sp>
        <p:nvSpPr>
          <p:cNvPr id="346" name="Google Shape;346;p6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How?</a:t>
            </a:r>
            <a:endParaRPr b="1">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pic>
        <p:nvPicPr>
          <p:cNvPr id="351" name="Google Shape;351;p62"/>
          <p:cNvPicPr preferRelativeResize="0"/>
          <p:nvPr/>
        </p:nvPicPr>
        <p:blipFill rotWithShape="1">
          <a:blip r:embed="rId3">
            <a:alphaModFix/>
          </a:blip>
          <a:srcRect b="0" l="0" r="0" t="0"/>
          <a:stretch/>
        </p:blipFill>
        <p:spPr>
          <a:xfrm>
            <a:off x="1464068" y="166863"/>
            <a:ext cx="6203022" cy="497663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pic>
        <p:nvPicPr>
          <p:cNvPr id="356" name="Google Shape;356;p63"/>
          <p:cNvPicPr preferRelativeResize="0"/>
          <p:nvPr/>
        </p:nvPicPr>
        <p:blipFill rotWithShape="1">
          <a:blip r:embed="rId3">
            <a:alphaModFix/>
          </a:blip>
          <a:srcRect b="0" l="0" r="0" t="0"/>
          <a:stretch/>
        </p:blipFill>
        <p:spPr>
          <a:xfrm>
            <a:off x="1232898" y="67423"/>
            <a:ext cx="6449603" cy="483720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6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800">
                <a:solidFill>
                  <a:srgbClr val="4C9968"/>
                </a:solidFill>
                <a:latin typeface="Avenir"/>
                <a:ea typeface="Avenir"/>
                <a:cs typeface="Avenir"/>
                <a:sym typeface="Avenir"/>
              </a:rPr>
              <a:t>Planning</a:t>
            </a:r>
            <a:endParaRPr sz="3800">
              <a:solidFill>
                <a:srgbClr val="4C9968"/>
              </a:solidFill>
              <a:latin typeface="Avenir"/>
              <a:ea typeface="Avenir"/>
              <a:cs typeface="Avenir"/>
              <a:sym typeface="Avenir"/>
            </a:endParaRPr>
          </a:p>
        </p:txBody>
      </p:sp>
      <p:sp>
        <p:nvSpPr>
          <p:cNvPr id="362" name="Google Shape;362;p6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203200" marR="0" rtl="0" algn="l">
              <a:lnSpc>
                <a:spcPct val="100000"/>
              </a:lnSpc>
              <a:spcBef>
                <a:spcPts val="0"/>
              </a:spcBef>
              <a:spcAft>
                <a:spcPts val="0"/>
              </a:spcAft>
              <a:buNone/>
            </a:pPr>
            <a:r>
              <a:rPr lang="en" sz="3000">
                <a:solidFill>
                  <a:srgbClr val="041636"/>
                </a:solidFill>
                <a:latin typeface="Avenir"/>
                <a:ea typeface="Avenir"/>
                <a:cs typeface="Avenir"/>
                <a:sym typeface="Avenir"/>
              </a:rPr>
              <a:t>Funding &amp; rewards</a:t>
            </a:r>
            <a:endParaRPr sz="3000">
              <a:solidFill>
                <a:srgbClr val="041636"/>
              </a:solidFill>
              <a:latin typeface="Avenir"/>
              <a:ea typeface="Avenir"/>
              <a:cs typeface="Avenir"/>
              <a:sym typeface="Avenir"/>
            </a:endParaRPr>
          </a:p>
          <a:p>
            <a:pPr indent="0" lvl="0" marL="203200" marR="0" rtl="0" algn="l">
              <a:lnSpc>
                <a:spcPct val="100000"/>
              </a:lnSpc>
              <a:spcBef>
                <a:spcPts val="0"/>
              </a:spcBef>
              <a:spcAft>
                <a:spcPts val="0"/>
              </a:spcAft>
              <a:buNone/>
            </a:pPr>
            <a:r>
              <a:rPr lang="en" sz="3000">
                <a:solidFill>
                  <a:srgbClr val="041636"/>
                </a:solidFill>
                <a:latin typeface="Avenir"/>
                <a:ea typeface="Avenir"/>
                <a:cs typeface="Avenir"/>
                <a:sym typeface="Avenir"/>
              </a:rPr>
              <a:t>Leaders &amp; diplomats</a:t>
            </a:r>
            <a:endParaRPr sz="3000">
              <a:solidFill>
                <a:srgbClr val="041636"/>
              </a:solidFill>
              <a:latin typeface="Avenir"/>
              <a:ea typeface="Avenir"/>
              <a:cs typeface="Avenir"/>
              <a:sym typeface="Avenir"/>
            </a:endParaRPr>
          </a:p>
          <a:p>
            <a:pPr indent="0" lvl="0" marL="203200" marR="0" rtl="0" algn="l">
              <a:lnSpc>
                <a:spcPct val="100000"/>
              </a:lnSpc>
              <a:spcBef>
                <a:spcPts val="0"/>
              </a:spcBef>
              <a:spcAft>
                <a:spcPts val="0"/>
              </a:spcAft>
              <a:buNone/>
            </a:pPr>
            <a:r>
              <a:rPr lang="en" sz="3000">
                <a:solidFill>
                  <a:srgbClr val="041636"/>
                </a:solidFill>
                <a:latin typeface="Avenir"/>
                <a:ea typeface="Avenir"/>
                <a:cs typeface="Avenir"/>
                <a:sym typeface="Avenir"/>
              </a:rPr>
              <a:t>Models &amp; scaling</a:t>
            </a:r>
            <a:endParaRPr sz="3000">
              <a:solidFill>
                <a:srgbClr val="041636"/>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C9968"/>
        </a:solidFill>
      </p:bgPr>
    </p:bg>
    <p:spTree>
      <p:nvGrpSpPr>
        <p:cNvPr id="90" name="Shape 90"/>
        <p:cNvGrpSpPr/>
        <p:nvPr/>
      </p:nvGrpSpPr>
      <p:grpSpPr>
        <a:xfrm>
          <a:off x="0" y="0"/>
          <a:ext cx="0" cy="0"/>
          <a:chOff x="0" y="0"/>
          <a:chExt cx="0" cy="0"/>
        </a:xfrm>
      </p:grpSpPr>
      <p:sp>
        <p:nvSpPr>
          <p:cNvPr id="91" name="Google Shape;91;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Why OER?</a:t>
            </a:r>
            <a:endParaRPr b="1">
              <a:solidFill>
                <a:srgbClr val="FF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pic>
        <p:nvPicPr>
          <p:cNvPr id="367" name="Google Shape;367;p65"/>
          <p:cNvPicPr preferRelativeResize="0"/>
          <p:nvPr/>
        </p:nvPicPr>
        <p:blipFill rotWithShape="1">
          <a:blip r:embed="rId3">
            <a:alphaModFix/>
          </a:blip>
          <a:srcRect b="0" l="0" r="0" t="0"/>
          <a:stretch/>
        </p:blipFill>
        <p:spPr>
          <a:xfrm>
            <a:off x="1739503" y="717947"/>
            <a:ext cx="5664994" cy="370760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pic>
        <p:nvPicPr>
          <p:cNvPr id="372" name="Google Shape;372;p66"/>
          <p:cNvPicPr preferRelativeResize="0"/>
          <p:nvPr/>
        </p:nvPicPr>
        <p:blipFill rotWithShape="1">
          <a:blip r:embed="rId3">
            <a:alphaModFix/>
          </a:blip>
          <a:srcRect b="0" l="0" r="0" t="0"/>
          <a:stretch/>
        </p:blipFill>
        <p:spPr>
          <a:xfrm>
            <a:off x="-1706526" y="-3237614"/>
            <a:ext cx="22860000" cy="12001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6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800">
                <a:solidFill>
                  <a:srgbClr val="4C9968"/>
                </a:solidFill>
                <a:latin typeface="Avenir"/>
                <a:ea typeface="Avenir"/>
                <a:cs typeface="Avenir"/>
                <a:sym typeface="Avenir"/>
              </a:rPr>
              <a:t>Funding &amp; Rewards</a:t>
            </a:r>
            <a:endParaRPr sz="3800">
              <a:solidFill>
                <a:srgbClr val="4C9968"/>
              </a:solidFill>
              <a:latin typeface="Avenir"/>
              <a:ea typeface="Avenir"/>
              <a:cs typeface="Avenir"/>
              <a:sym typeface="Avenir"/>
            </a:endParaRPr>
          </a:p>
        </p:txBody>
      </p:sp>
      <p:sp>
        <p:nvSpPr>
          <p:cNvPr id="378" name="Google Shape;378;p67"/>
          <p:cNvSpPr txBox="1"/>
          <p:nvPr>
            <p:ph idx="1" type="body"/>
          </p:nvPr>
        </p:nvSpPr>
        <p:spPr>
          <a:xfrm>
            <a:off x="628650" y="1121351"/>
            <a:ext cx="7886700" cy="38421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lang="en" sz="2400">
                <a:solidFill>
                  <a:srgbClr val="041636"/>
                </a:solidFill>
                <a:latin typeface="Avenir"/>
                <a:ea typeface="Avenir"/>
                <a:cs typeface="Avenir"/>
                <a:sym typeface="Avenir"/>
              </a:rPr>
              <a:t>Potential funding sources:</a:t>
            </a:r>
            <a:endParaRPr sz="2400">
              <a:solidFill>
                <a:srgbClr val="041636"/>
              </a:solidFill>
              <a:latin typeface="Avenir"/>
              <a:ea typeface="Avenir"/>
              <a:cs typeface="Avenir"/>
              <a:sym typeface="Avenir"/>
            </a:endParaRPr>
          </a:p>
          <a:p>
            <a:pPr indent="0" lvl="0" marL="457200" rtl="0" algn="l">
              <a:spcBef>
                <a:spcPts val="0"/>
              </a:spcBef>
              <a:spcAft>
                <a:spcPts val="0"/>
              </a:spcAft>
              <a:buNone/>
            </a:pPr>
            <a:r>
              <a:rPr lang="en" sz="2000">
                <a:solidFill>
                  <a:srgbClr val="363744"/>
                </a:solidFill>
                <a:latin typeface="Avenir"/>
                <a:ea typeface="Avenir"/>
                <a:cs typeface="Avenir"/>
                <a:sym typeface="Avenir"/>
              </a:rPr>
              <a:t>Grant</a:t>
            </a:r>
            <a:endParaRPr sz="2000">
              <a:solidFill>
                <a:srgbClr val="363744"/>
              </a:solidFill>
              <a:latin typeface="Avenir"/>
              <a:ea typeface="Avenir"/>
              <a:cs typeface="Avenir"/>
              <a:sym typeface="Avenir"/>
            </a:endParaRPr>
          </a:p>
          <a:p>
            <a:pPr indent="0" lvl="0" marL="457200" rtl="0" algn="l">
              <a:spcBef>
                <a:spcPts val="0"/>
              </a:spcBef>
              <a:spcAft>
                <a:spcPts val="0"/>
              </a:spcAft>
              <a:buNone/>
            </a:pPr>
            <a:r>
              <a:rPr lang="en" sz="2000">
                <a:solidFill>
                  <a:srgbClr val="363744"/>
                </a:solidFill>
                <a:latin typeface="Avenir"/>
                <a:ea typeface="Avenir"/>
                <a:cs typeface="Avenir"/>
                <a:sym typeface="Avenir"/>
              </a:rPr>
              <a:t>Institutional</a:t>
            </a:r>
            <a:endParaRPr sz="2000">
              <a:solidFill>
                <a:srgbClr val="363744"/>
              </a:solidFill>
              <a:latin typeface="Avenir"/>
              <a:ea typeface="Avenir"/>
              <a:cs typeface="Avenir"/>
              <a:sym typeface="Avenir"/>
            </a:endParaRPr>
          </a:p>
          <a:p>
            <a:pPr indent="0" lvl="0" marL="0" rtl="0" algn="l">
              <a:spcBef>
                <a:spcPts val="0"/>
              </a:spcBef>
              <a:spcAft>
                <a:spcPts val="0"/>
              </a:spcAft>
              <a:buNone/>
            </a:pPr>
            <a:r>
              <a:rPr lang="en" sz="2400">
                <a:solidFill>
                  <a:srgbClr val="041636"/>
                </a:solidFill>
                <a:latin typeface="Avenir"/>
                <a:ea typeface="Avenir"/>
                <a:cs typeface="Avenir"/>
                <a:sym typeface="Avenir"/>
              </a:rPr>
              <a:t>Potential funding structures:</a:t>
            </a:r>
            <a:endParaRPr sz="2400">
              <a:solidFill>
                <a:srgbClr val="041636"/>
              </a:solidFill>
              <a:latin typeface="Avenir"/>
              <a:ea typeface="Avenir"/>
              <a:cs typeface="Avenir"/>
              <a:sym typeface="Avenir"/>
            </a:endParaRPr>
          </a:p>
          <a:p>
            <a:pPr indent="0" lvl="0" marL="457200" rtl="0" algn="l">
              <a:spcBef>
                <a:spcPts val="0"/>
              </a:spcBef>
              <a:spcAft>
                <a:spcPts val="0"/>
              </a:spcAft>
              <a:buNone/>
            </a:pPr>
            <a:r>
              <a:rPr lang="en" sz="2000">
                <a:solidFill>
                  <a:srgbClr val="363744"/>
                </a:solidFill>
                <a:latin typeface="Avenir"/>
                <a:ea typeface="Avenir"/>
                <a:cs typeface="Avenir"/>
                <a:sym typeface="Avenir"/>
              </a:rPr>
              <a:t>One size fits all</a:t>
            </a:r>
            <a:endParaRPr sz="2000">
              <a:solidFill>
                <a:srgbClr val="363744"/>
              </a:solidFill>
              <a:latin typeface="Avenir"/>
              <a:ea typeface="Avenir"/>
              <a:cs typeface="Avenir"/>
              <a:sym typeface="Avenir"/>
            </a:endParaRPr>
          </a:p>
          <a:p>
            <a:pPr indent="0" lvl="0" marL="457200" rtl="0" algn="l">
              <a:spcBef>
                <a:spcPts val="0"/>
              </a:spcBef>
              <a:spcAft>
                <a:spcPts val="0"/>
              </a:spcAft>
              <a:buNone/>
            </a:pPr>
            <a:r>
              <a:rPr lang="en" sz="2000">
                <a:solidFill>
                  <a:srgbClr val="363744"/>
                </a:solidFill>
                <a:latin typeface="Avenir"/>
                <a:ea typeface="Avenir"/>
                <a:cs typeface="Avenir"/>
                <a:sym typeface="Avenir"/>
              </a:rPr>
              <a:t>Tiered:</a:t>
            </a:r>
            <a:endParaRPr sz="2000">
              <a:solidFill>
                <a:srgbClr val="363744"/>
              </a:solidFill>
              <a:latin typeface="Avenir"/>
              <a:ea typeface="Avenir"/>
              <a:cs typeface="Avenir"/>
              <a:sym typeface="Avenir"/>
            </a:endParaRPr>
          </a:p>
          <a:p>
            <a:pPr indent="0" lvl="0" marL="914400" rtl="0" algn="l">
              <a:spcBef>
                <a:spcPts val="0"/>
              </a:spcBef>
              <a:spcAft>
                <a:spcPts val="0"/>
              </a:spcAft>
              <a:buNone/>
            </a:pPr>
            <a:r>
              <a:rPr lang="en" sz="1800">
                <a:latin typeface="Avenir"/>
                <a:ea typeface="Avenir"/>
                <a:cs typeface="Avenir"/>
                <a:sym typeface="Avenir"/>
              </a:rPr>
              <a:t>Full / partial</a:t>
            </a:r>
            <a:endParaRPr sz="1800">
              <a:latin typeface="Avenir"/>
              <a:ea typeface="Avenir"/>
              <a:cs typeface="Avenir"/>
              <a:sym typeface="Avenir"/>
            </a:endParaRPr>
          </a:p>
          <a:p>
            <a:pPr indent="0" lvl="0" marL="914400" rtl="0" algn="l">
              <a:spcBef>
                <a:spcPts val="0"/>
              </a:spcBef>
              <a:spcAft>
                <a:spcPts val="0"/>
              </a:spcAft>
              <a:buNone/>
            </a:pPr>
            <a:r>
              <a:rPr lang="en" sz="1800">
                <a:latin typeface="Avenir"/>
                <a:ea typeface="Avenir"/>
                <a:cs typeface="Avenir"/>
                <a:sym typeface="Avenir"/>
              </a:rPr>
              <a:t>Adopting / Adapting / Creating</a:t>
            </a:r>
            <a:endParaRPr sz="1800">
              <a:latin typeface="Avenir"/>
              <a:ea typeface="Avenir"/>
              <a:cs typeface="Avenir"/>
              <a:sym typeface="Avenir"/>
            </a:endParaRPr>
          </a:p>
          <a:p>
            <a:pPr indent="0" lvl="0" marL="0" rtl="0" algn="l">
              <a:spcBef>
                <a:spcPts val="0"/>
              </a:spcBef>
              <a:spcAft>
                <a:spcPts val="0"/>
              </a:spcAft>
              <a:buNone/>
            </a:pPr>
            <a:r>
              <a:rPr lang="en" sz="2400">
                <a:solidFill>
                  <a:srgbClr val="041636"/>
                </a:solidFill>
                <a:latin typeface="Avenir"/>
                <a:ea typeface="Avenir"/>
                <a:cs typeface="Avenir"/>
                <a:sym typeface="Avenir"/>
              </a:rPr>
              <a:t>Alternatives to funding (Rewards):</a:t>
            </a:r>
            <a:endParaRPr sz="2400">
              <a:solidFill>
                <a:srgbClr val="041636"/>
              </a:solidFill>
              <a:latin typeface="Avenir"/>
              <a:ea typeface="Avenir"/>
              <a:cs typeface="Avenir"/>
              <a:sym typeface="Avenir"/>
            </a:endParaRPr>
          </a:p>
          <a:p>
            <a:pPr indent="0" lvl="0" marL="457200" rtl="0" algn="l">
              <a:spcBef>
                <a:spcPts val="0"/>
              </a:spcBef>
              <a:spcAft>
                <a:spcPts val="0"/>
              </a:spcAft>
              <a:buNone/>
            </a:pPr>
            <a:r>
              <a:rPr lang="en" sz="2000">
                <a:solidFill>
                  <a:srgbClr val="363744"/>
                </a:solidFill>
                <a:latin typeface="Avenir"/>
                <a:ea typeface="Avenir"/>
                <a:cs typeface="Avenir"/>
                <a:sym typeface="Avenir"/>
              </a:rPr>
              <a:t>Release time</a:t>
            </a:r>
            <a:endParaRPr sz="2000">
              <a:solidFill>
                <a:srgbClr val="363744"/>
              </a:solidFill>
              <a:latin typeface="Avenir"/>
              <a:ea typeface="Avenir"/>
              <a:cs typeface="Avenir"/>
              <a:sym typeface="Avenir"/>
            </a:endParaRPr>
          </a:p>
          <a:p>
            <a:pPr indent="0" lvl="0" marL="457200" rtl="0" algn="l">
              <a:spcBef>
                <a:spcPts val="0"/>
              </a:spcBef>
              <a:spcAft>
                <a:spcPts val="0"/>
              </a:spcAft>
              <a:buNone/>
            </a:pPr>
            <a:r>
              <a:rPr lang="en" sz="2000">
                <a:solidFill>
                  <a:srgbClr val="363744"/>
                </a:solidFill>
                <a:latin typeface="Avenir"/>
                <a:ea typeface="Avenir"/>
                <a:cs typeface="Avenir"/>
                <a:sym typeface="Avenir"/>
              </a:rPr>
              <a:t>Tenure/promotion</a:t>
            </a:r>
            <a:endParaRPr sz="2000">
              <a:solidFill>
                <a:srgbClr val="363744"/>
              </a:solidFill>
              <a:latin typeface="Avenir"/>
              <a:ea typeface="Avenir"/>
              <a:cs typeface="Avenir"/>
              <a:sym typeface="Aveni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pic>
        <p:nvPicPr>
          <p:cNvPr id="383" name="Google Shape;383;p68"/>
          <p:cNvPicPr preferRelativeResize="0"/>
          <p:nvPr/>
        </p:nvPicPr>
        <p:blipFill rotWithShape="1">
          <a:blip r:embed="rId3">
            <a:alphaModFix/>
          </a:blip>
          <a:srcRect b="0" l="0" r="0" t="0"/>
          <a:stretch/>
        </p:blipFill>
        <p:spPr>
          <a:xfrm>
            <a:off x="1457677" y="562510"/>
            <a:ext cx="6174898" cy="398380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6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600">
                <a:solidFill>
                  <a:srgbClr val="4C9968"/>
                </a:solidFill>
                <a:latin typeface="Avenir"/>
                <a:ea typeface="Avenir"/>
                <a:cs typeface="Avenir"/>
                <a:sym typeface="Avenir"/>
              </a:rPr>
              <a:t>Leaders &amp; Diplomats</a:t>
            </a:r>
            <a:endParaRPr sz="3600">
              <a:solidFill>
                <a:srgbClr val="4C9968"/>
              </a:solidFill>
              <a:latin typeface="Avenir"/>
              <a:ea typeface="Avenir"/>
              <a:cs typeface="Avenir"/>
              <a:sym typeface="Avenir"/>
            </a:endParaRPr>
          </a:p>
        </p:txBody>
      </p:sp>
      <p:sp>
        <p:nvSpPr>
          <p:cNvPr id="389" name="Google Shape;389;p69"/>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457200" rtl="0" algn="l">
              <a:lnSpc>
                <a:spcPct val="90000"/>
              </a:lnSpc>
              <a:spcBef>
                <a:spcPts val="0"/>
              </a:spcBef>
              <a:spcAft>
                <a:spcPts val="0"/>
              </a:spcAft>
              <a:buNone/>
            </a:pPr>
            <a:r>
              <a:rPr lang="en" sz="3000">
                <a:solidFill>
                  <a:srgbClr val="041636"/>
                </a:solidFill>
                <a:latin typeface="Avenir"/>
                <a:ea typeface="Avenir"/>
                <a:cs typeface="Avenir"/>
                <a:sym typeface="Avenir"/>
              </a:rPr>
              <a:t>Organize</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3000">
                <a:solidFill>
                  <a:srgbClr val="041636"/>
                </a:solidFill>
                <a:latin typeface="Avenir"/>
                <a:ea typeface="Avenir"/>
                <a:cs typeface="Avenir"/>
                <a:sym typeface="Avenir"/>
              </a:rPr>
              <a:t>Inspire</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3000">
                <a:solidFill>
                  <a:srgbClr val="041636"/>
                </a:solidFill>
                <a:latin typeface="Avenir"/>
                <a:ea typeface="Avenir"/>
                <a:cs typeface="Avenir"/>
                <a:sym typeface="Avenir"/>
              </a:rPr>
              <a:t>Persuade</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3000">
                <a:solidFill>
                  <a:srgbClr val="041636"/>
                </a:solidFill>
                <a:latin typeface="Avenir"/>
                <a:ea typeface="Avenir"/>
                <a:cs typeface="Avenir"/>
                <a:sym typeface="Avenir"/>
              </a:rPr>
              <a:t>Communicate</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3000">
                <a:solidFill>
                  <a:srgbClr val="041636"/>
                </a:solidFill>
                <a:latin typeface="Avenir"/>
                <a:ea typeface="Avenir"/>
                <a:cs typeface="Avenir"/>
                <a:sym typeface="Avenir"/>
              </a:rPr>
              <a:t>Facilitate</a:t>
            </a:r>
            <a:endParaRPr sz="3000">
              <a:solidFill>
                <a:srgbClr val="041636"/>
              </a:solidFill>
              <a:latin typeface="Avenir"/>
              <a:ea typeface="Avenir"/>
              <a:cs typeface="Avenir"/>
              <a:sym typeface="Avenir"/>
            </a:endParaRPr>
          </a:p>
          <a:p>
            <a:pPr indent="-38100" lvl="0" marL="177800" rtl="0" algn="l">
              <a:lnSpc>
                <a:spcPct val="90000"/>
              </a:lnSpc>
              <a:spcBef>
                <a:spcPts val="800"/>
              </a:spcBef>
              <a:spcAft>
                <a:spcPts val="1600"/>
              </a:spcAft>
              <a:buClr>
                <a:schemeClr val="dk1"/>
              </a:buClr>
              <a:buSzPts val="2100"/>
              <a:buNone/>
            </a:pPr>
            <a:r>
              <a:t/>
            </a:r>
            <a:endParaRPr sz="11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pic>
        <p:nvPicPr>
          <p:cNvPr id="394" name="Google Shape;394;p70"/>
          <p:cNvPicPr preferRelativeResize="0"/>
          <p:nvPr/>
        </p:nvPicPr>
        <p:blipFill rotWithShape="1">
          <a:blip r:embed="rId3">
            <a:alphaModFix/>
          </a:blip>
          <a:srcRect b="0" l="0" r="0" t="0"/>
          <a:stretch/>
        </p:blipFill>
        <p:spPr>
          <a:xfrm>
            <a:off x="285750" y="160734"/>
            <a:ext cx="8572500" cy="482203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7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600">
                <a:solidFill>
                  <a:srgbClr val="4C9968"/>
                </a:solidFill>
                <a:latin typeface="Avenir"/>
                <a:ea typeface="Avenir"/>
                <a:cs typeface="Avenir"/>
                <a:sym typeface="Avenir"/>
              </a:rPr>
              <a:t> </a:t>
            </a:r>
            <a:endParaRPr sz="3600">
              <a:solidFill>
                <a:srgbClr val="4C9968"/>
              </a:solidFill>
              <a:latin typeface="Avenir"/>
              <a:ea typeface="Avenir"/>
              <a:cs typeface="Avenir"/>
              <a:sym typeface="Avenir"/>
            </a:endParaRPr>
          </a:p>
        </p:txBody>
      </p:sp>
      <p:sp>
        <p:nvSpPr>
          <p:cNvPr id="400" name="Google Shape;400;p71"/>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3300"/>
              <a:buNone/>
            </a:pPr>
            <a:r>
              <a:rPr lang="en" sz="3600">
                <a:solidFill>
                  <a:srgbClr val="4C9968"/>
                </a:solidFill>
                <a:latin typeface="Avenir"/>
                <a:ea typeface="Avenir"/>
                <a:cs typeface="Avenir"/>
                <a:sym typeface="Avenir"/>
              </a:rPr>
              <a:t>Faculty Mindset</a:t>
            </a:r>
            <a:endParaRPr sz="3600">
              <a:solidFill>
                <a:srgbClr val="4C9968"/>
              </a:solidFill>
              <a:latin typeface="Avenir"/>
              <a:ea typeface="Avenir"/>
              <a:cs typeface="Avenir"/>
              <a:sym typeface="Avenir"/>
            </a:endParaRPr>
          </a:p>
          <a:p>
            <a:pPr indent="0" lvl="0" marL="0" rtl="0" algn="l">
              <a:spcBef>
                <a:spcPts val="0"/>
              </a:spcBef>
              <a:spcAft>
                <a:spcPts val="0"/>
              </a:spcAft>
              <a:buClr>
                <a:schemeClr val="dk1"/>
              </a:buClr>
              <a:buSzPts val="3300"/>
              <a:buNone/>
            </a:pPr>
            <a:r>
              <a:t/>
            </a:r>
            <a:endParaRPr sz="3600">
              <a:solidFill>
                <a:srgbClr val="4C9968"/>
              </a:solidFill>
              <a:latin typeface="Avenir"/>
              <a:ea typeface="Avenir"/>
              <a:cs typeface="Avenir"/>
              <a:sym typeface="Avenir"/>
            </a:endParaRPr>
          </a:p>
          <a:p>
            <a:pPr indent="0" lvl="0" marL="0" rtl="0" algn="l">
              <a:spcBef>
                <a:spcPts val="0"/>
              </a:spcBef>
              <a:spcAft>
                <a:spcPts val="0"/>
              </a:spcAft>
              <a:buClr>
                <a:schemeClr val="dk1"/>
              </a:buClr>
              <a:buSzPts val="3300"/>
              <a:buFont typeface="Calibri"/>
              <a:buNone/>
            </a:pPr>
            <a:r>
              <a:rPr lang="en" sz="3600">
                <a:solidFill>
                  <a:srgbClr val="4C9968"/>
                </a:solidFill>
                <a:latin typeface="Avenir"/>
                <a:ea typeface="Avenir"/>
                <a:cs typeface="Avenir"/>
                <a:sym typeface="Avenir"/>
              </a:rPr>
              <a:t>Administration Mindset</a:t>
            </a:r>
            <a:endParaRPr sz="3600">
              <a:solidFill>
                <a:srgbClr val="4C9968"/>
              </a:solidFill>
              <a:latin typeface="Avenir"/>
              <a:ea typeface="Avenir"/>
              <a:cs typeface="Avenir"/>
              <a:sym typeface="Aveni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7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600">
                <a:solidFill>
                  <a:srgbClr val="4C9968"/>
                </a:solidFill>
                <a:latin typeface="Avenir"/>
                <a:ea typeface="Avenir"/>
                <a:cs typeface="Avenir"/>
                <a:sym typeface="Avenir"/>
              </a:rPr>
              <a:t>Facilitating Buy-in</a:t>
            </a:r>
            <a:endParaRPr sz="3600">
              <a:solidFill>
                <a:srgbClr val="4C9968"/>
              </a:solidFill>
              <a:latin typeface="Avenir"/>
              <a:ea typeface="Avenir"/>
              <a:cs typeface="Avenir"/>
              <a:sym typeface="Avenir"/>
            </a:endParaRPr>
          </a:p>
        </p:txBody>
      </p:sp>
      <p:sp>
        <p:nvSpPr>
          <p:cNvPr id="406" name="Google Shape;406;p7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457200" rtl="0" algn="l">
              <a:lnSpc>
                <a:spcPct val="90000"/>
              </a:lnSpc>
              <a:spcBef>
                <a:spcPts val="0"/>
              </a:spcBef>
              <a:spcAft>
                <a:spcPts val="0"/>
              </a:spcAft>
              <a:buNone/>
            </a:pPr>
            <a:r>
              <a:rPr lang="en" sz="2400">
                <a:solidFill>
                  <a:srgbClr val="041636"/>
                </a:solidFill>
                <a:latin typeface="Avenir"/>
                <a:ea typeface="Avenir"/>
                <a:cs typeface="Avenir"/>
                <a:sym typeface="Avenir"/>
              </a:rPr>
              <a:t>Understand faculty and administrator mindset</a:t>
            </a:r>
            <a:endParaRPr sz="24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2400">
                <a:solidFill>
                  <a:srgbClr val="041636"/>
                </a:solidFill>
                <a:latin typeface="Avenir"/>
                <a:ea typeface="Avenir"/>
                <a:cs typeface="Avenir"/>
                <a:sym typeface="Avenir"/>
              </a:rPr>
              <a:t>Identify faculty champions</a:t>
            </a:r>
            <a:endParaRPr sz="24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2400">
                <a:solidFill>
                  <a:srgbClr val="041636"/>
                </a:solidFill>
                <a:latin typeface="Avenir"/>
                <a:ea typeface="Avenir"/>
                <a:cs typeface="Avenir"/>
                <a:sym typeface="Avenir"/>
              </a:rPr>
              <a:t>Present OER as an option (not the only option)</a:t>
            </a:r>
            <a:endParaRPr sz="24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2400">
                <a:solidFill>
                  <a:srgbClr val="041636"/>
                </a:solidFill>
                <a:latin typeface="Avenir"/>
                <a:ea typeface="Avenir"/>
                <a:cs typeface="Avenir"/>
                <a:sym typeface="Avenir"/>
              </a:rPr>
              <a:t>Let faculty lead</a:t>
            </a:r>
            <a:endParaRPr sz="24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2400">
                <a:solidFill>
                  <a:srgbClr val="041636"/>
                </a:solidFill>
                <a:latin typeface="Avenir"/>
                <a:ea typeface="Avenir"/>
                <a:cs typeface="Avenir"/>
                <a:sym typeface="Avenir"/>
              </a:rPr>
              <a:t>Understand your institution’s culture</a:t>
            </a:r>
            <a:endParaRPr sz="2400">
              <a:solidFill>
                <a:srgbClr val="041636"/>
              </a:solidFill>
              <a:latin typeface="Avenir"/>
              <a:ea typeface="Avenir"/>
              <a:cs typeface="Avenir"/>
              <a:sym typeface="Avenir"/>
            </a:endParaRPr>
          </a:p>
          <a:p>
            <a:pPr indent="-38100" lvl="0" marL="177800" rtl="0" algn="l">
              <a:lnSpc>
                <a:spcPct val="90000"/>
              </a:lnSpc>
              <a:spcBef>
                <a:spcPts val="800"/>
              </a:spcBef>
              <a:spcAft>
                <a:spcPts val="0"/>
              </a:spcAft>
              <a:buClr>
                <a:schemeClr val="dk1"/>
              </a:buClr>
              <a:buSzPts val="2100"/>
              <a:buNone/>
            </a:pPr>
            <a:r>
              <a:t/>
            </a:r>
            <a:endParaRPr sz="1100"/>
          </a:p>
          <a:p>
            <a:pPr indent="-38100" lvl="0" marL="177800" rtl="0" algn="l">
              <a:lnSpc>
                <a:spcPct val="90000"/>
              </a:lnSpc>
              <a:spcBef>
                <a:spcPts val="800"/>
              </a:spcBef>
              <a:spcAft>
                <a:spcPts val="1600"/>
              </a:spcAft>
              <a:buClr>
                <a:schemeClr val="dk1"/>
              </a:buClr>
              <a:buSzPts val="2100"/>
              <a:buNone/>
            </a:pPr>
            <a:r>
              <a:t/>
            </a:r>
            <a:endParaRPr sz="11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7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600">
                <a:solidFill>
                  <a:srgbClr val="4C9968"/>
                </a:solidFill>
                <a:latin typeface="Avenir"/>
                <a:ea typeface="Avenir"/>
                <a:cs typeface="Avenir"/>
                <a:sym typeface="Avenir"/>
              </a:rPr>
              <a:t>Models &amp; Scaling</a:t>
            </a:r>
            <a:endParaRPr sz="3600">
              <a:solidFill>
                <a:srgbClr val="4C9968"/>
              </a:solidFill>
              <a:latin typeface="Avenir"/>
              <a:ea typeface="Avenir"/>
              <a:cs typeface="Avenir"/>
              <a:sym typeface="Avenir"/>
            </a:endParaRPr>
          </a:p>
        </p:txBody>
      </p:sp>
      <p:sp>
        <p:nvSpPr>
          <p:cNvPr id="412" name="Google Shape;412;p7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 sz="3000">
                <a:solidFill>
                  <a:srgbClr val="041636"/>
                </a:solidFill>
                <a:latin typeface="Avenir"/>
                <a:ea typeface="Avenir"/>
                <a:cs typeface="Avenir"/>
                <a:sym typeface="Avenir"/>
              </a:rPr>
              <a:t>Potential OER adoption models:</a:t>
            </a:r>
            <a:endParaRPr sz="3000">
              <a:solidFill>
                <a:srgbClr val="041636"/>
              </a:solidFill>
              <a:latin typeface="Avenir"/>
              <a:ea typeface="Avenir"/>
              <a:cs typeface="Avenir"/>
              <a:sym typeface="Avenir"/>
            </a:endParaRPr>
          </a:p>
          <a:p>
            <a:pPr indent="0" lvl="0" marL="457200" rtl="0" algn="l">
              <a:lnSpc>
                <a:spcPct val="90000"/>
              </a:lnSpc>
              <a:spcBef>
                <a:spcPts val="400"/>
              </a:spcBef>
              <a:spcAft>
                <a:spcPts val="0"/>
              </a:spcAft>
              <a:buNone/>
            </a:pPr>
            <a:r>
              <a:rPr lang="en" sz="2400">
                <a:solidFill>
                  <a:srgbClr val="363744"/>
                </a:solidFill>
                <a:latin typeface="Avenir"/>
                <a:ea typeface="Avenir"/>
                <a:cs typeface="Avenir"/>
                <a:sym typeface="Avenir"/>
              </a:rPr>
              <a:t>Courses with most expensive textbooks</a:t>
            </a:r>
            <a:endParaRPr sz="2400">
              <a:solidFill>
                <a:srgbClr val="363744"/>
              </a:solidFill>
              <a:latin typeface="Avenir"/>
              <a:ea typeface="Avenir"/>
              <a:cs typeface="Avenir"/>
              <a:sym typeface="Avenir"/>
            </a:endParaRPr>
          </a:p>
          <a:p>
            <a:pPr indent="0" lvl="0" marL="457200" rtl="0" algn="l">
              <a:lnSpc>
                <a:spcPct val="90000"/>
              </a:lnSpc>
              <a:spcBef>
                <a:spcPts val="400"/>
              </a:spcBef>
              <a:spcAft>
                <a:spcPts val="0"/>
              </a:spcAft>
              <a:buNone/>
            </a:pPr>
            <a:r>
              <a:rPr lang="en" sz="2400">
                <a:solidFill>
                  <a:srgbClr val="363744"/>
                </a:solidFill>
                <a:latin typeface="Avenir"/>
                <a:ea typeface="Avenir"/>
                <a:cs typeface="Avenir"/>
                <a:sym typeface="Avenir"/>
              </a:rPr>
              <a:t>Courses with highest enrollments</a:t>
            </a:r>
            <a:endParaRPr sz="2400">
              <a:solidFill>
                <a:srgbClr val="363744"/>
              </a:solidFill>
              <a:latin typeface="Avenir"/>
              <a:ea typeface="Avenir"/>
              <a:cs typeface="Avenir"/>
              <a:sym typeface="Avenir"/>
            </a:endParaRPr>
          </a:p>
          <a:p>
            <a:pPr indent="0" lvl="0" marL="457200" rtl="0" algn="l">
              <a:lnSpc>
                <a:spcPct val="90000"/>
              </a:lnSpc>
              <a:spcBef>
                <a:spcPts val="400"/>
              </a:spcBef>
              <a:spcAft>
                <a:spcPts val="0"/>
              </a:spcAft>
              <a:buNone/>
            </a:pPr>
            <a:r>
              <a:rPr lang="en" sz="2400">
                <a:solidFill>
                  <a:srgbClr val="363744"/>
                </a:solidFill>
                <a:latin typeface="Avenir"/>
                <a:ea typeface="Avenir"/>
                <a:cs typeface="Avenir"/>
                <a:sym typeface="Avenir"/>
              </a:rPr>
              <a:t>Courses within a specific department</a:t>
            </a:r>
            <a:endParaRPr sz="2400">
              <a:solidFill>
                <a:srgbClr val="363744"/>
              </a:solidFill>
              <a:latin typeface="Avenir"/>
              <a:ea typeface="Avenir"/>
              <a:cs typeface="Avenir"/>
              <a:sym typeface="Avenir"/>
            </a:endParaRPr>
          </a:p>
          <a:p>
            <a:pPr indent="0" lvl="0" marL="457200" rtl="0" algn="l">
              <a:lnSpc>
                <a:spcPct val="90000"/>
              </a:lnSpc>
              <a:spcBef>
                <a:spcPts val="400"/>
              </a:spcBef>
              <a:spcAft>
                <a:spcPts val="0"/>
              </a:spcAft>
              <a:buNone/>
            </a:pPr>
            <a:r>
              <a:rPr lang="en" sz="2400">
                <a:solidFill>
                  <a:srgbClr val="363744"/>
                </a:solidFill>
                <a:latin typeface="Avenir"/>
                <a:ea typeface="Avenir"/>
                <a:cs typeface="Avenir"/>
                <a:sym typeface="Avenir"/>
              </a:rPr>
              <a:t>All sections of one course</a:t>
            </a:r>
            <a:endParaRPr sz="2400">
              <a:solidFill>
                <a:srgbClr val="363744"/>
              </a:solidFill>
              <a:latin typeface="Avenir"/>
              <a:ea typeface="Avenir"/>
              <a:cs typeface="Avenir"/>
              <a:sym typeface="Avenir"/>
            </a:endParaRPr>
          </a:p>
          <a:p>
            <a:pPr indent="0" lvl="0" marL="457200" rtl="0" algn="l">
              <a:lnSpc>
                <a:spcPct val="90000"/>
              </a:lnSpc>
              <a:spcBef>
                <a:spcPts val="400"/>
              </a:spcBef>
              <a:spcAft>
                <a:spcPts val="0"/>
              </a:spcAft>
              <a:buNone/>
            </a:pPr>
            <a:r>
              <a:rPr lang="en" sz="2400">
                <a:solidFill>
                  <a:srgbClr val="363744"/>
                </a:solidFill>
                <a:latin typeface="Avenir"/>
                <a:ea typeface="Avenir"/>
                <a:cs typeface="Avenir"/>
                <a:sym typeface="Avenir"/>
              </a:rPr>
              <a:t>Whoever is interested</a:t>
            </a:r>
            <a:endParaRPr sz="2400">
              <a:solidFill>
                <a:srgbClr val="363744"/>
              </a:solidFill>
              <a:latin typeface="Avenir"/>
              <a:ea typeface="Avenir"/>
              <a:cs typeface="Avenir"/>
              <a:sym typeface="Avenir"/>
            </a:endParaRPr>
          </a:p>
          <a:p>
            <a:pPr indent="-63500" lvl="1" marL="520700" rtl="0" algn="l">
              <a:lnSpc>
                <a:spcPct val="90000"/>
              </a:lnSpc>
              <a:spcBef>
                <a:spcPts val="400"/>
              </a:spcBef>
              <a:spcAft>
                <a:spcPts val="1600"/>
              </a:spcAft>
              <a:buClr>
                <a:schemeClr val="dk1"/>
              </a:buClr>
              <a:buSzPts val="1800"/>
              <a:buNone/>
            </a:pPr>
            <a:r>
              <a:t/>
            </a:r>
            <a:endParaRPr sz="11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pic>
        <p:nvPicPr>
          <p:cNvPr descr="https://www.actioned.com/wp-content/uploads/2018/02/teamwork-makes-the-dreamwork.png" id="417" name="Google Shape;417;p74"/>
          <p:cNvPicPr preferRelativeResize="0"/>
          <p:nvPr/>
        </p:nvPicPr>
        <p:blipFill rotWithShape="1">
          <a:blip r:embed="rId3">
            <a:alphaModFix/>
          </a:blip>
          <a:srcRect b="0" l="0" r="0" t="0"/>
          <a:stretch/>
        </p:blipFill>
        <p:spPr>
          <a:xfrm>
            <a:off x="286205" y="301309"/>
            <a:ext cx="8572500" cy="4486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descr="This image is a wreath that is holding a flame and it represents the Universal Declaration of Human Rights logo." id="96" name="Google Shape;96;p21" title="Universal Declaration of Human Rights"/>
          <p:cNvPicPr preferRelativeResize="0"/>
          <p:nvPr/>
        </p:nvPicPr>
        <p:blipFill rotWithShape="1">
          <a:blip r:embed="rId3">
            <a:alphaModFix/>
          </a:blip>
          <a:srcRect b="0" l="0" r="-10570" t="0"/>
          <a:stretch/>
        </p:blipFill>
        <p:spPr>
          <a:xfrm>
            <a:off x="0" y="-24150"/>
            <a:ext cx="4699325" cy="5179224"/>
          </a:xfrm>
          <a:prstGeom prst="rect">
            <a:avLst/>
          </a:prstGeom>
          <a:noFill/>
          <a:ln>
            <a:noFill/>
          </a:ln>
        </p:spPr>
      </p:pic>
      <p:sp>
        <p:nvSpPr>
          <p:cNvPr id="97" name="Google Shape;97;p21"/>
          <p:cNvSpPr/>
          <p:nvPr/>
        </p:nvSpPr>
        <p:spPr>
          <a:xfrm>
            <a:off x="4559780" y="1364659"/>
            <a:ext cx="4317900" cy="2585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4200"/>
              <a:buFont typeface="Avenir"/>
              <a:buNone/>
            </a:pPr>
            <a:r>
              <a:rPr i="0" lang="en" sz="4200" u="none" cap="none" strike="noStrike">
                <a:solidFill>
                  <a:srgbClr val="000000"/>
                </a:solidFill>
                <a:latin typeface="Avenir"/>
                <a:ea typeface="Avenir"/>
                <a:cs typeface="Avenir"/>
                <a:sym typeface="Avenir"/>
              </a:rPr>
              <a:t>“…higher education shall be equally accessible to all”</a:t>
            </a:r>
            <a:endParaRPr>
              <a:latin typeface="Avenir"/>
              <a:ea typeface="Avenir"/>
              <a:cs typeface="Avenir"/>
              <a:sym typeface="Aveni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7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600">
                <a:solidFill>
                  <a:srgbClr val="4C9968"/>
                </a:solidFill>
                <a:latin typeface="Avenir"/>
                <a:ea typeface="Avenir"/>
                <a:cs typeface="Avenir"/>
                <a:sym typeface="Avenir"/>
              </a:rPr>
              <a:t>Teamwork</a:t>
            </a:r>
            <a:endParaRPr sz="3600">
              <a:solidFill>
                <a:srgbClr val="4C9968"/>
              </a:solidFill>
              <a:latin typeface="Avenir"/>
              <a:ea typeface="Avenir"/>
              <a:cs typeface="Avenir"/>
              <a:sym typeface="Avenir"/>
            </a:endParaRPr>
          </a:p>
        </p:txBody>
      </p:sp>
      <p:sp>
        <p:nvSpPr>
          <p:cNvPr id="423" name="Google Shape;423;p7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457200" rtl="0" algn="l">
              <a:lnSpc>
                <a:spcPct val="90000"/>
              </a:lnSpc>
              <a:spcBef>
                <a:spcPts val="0"/>
              </a:spcBef>
              <a:spcAft>
                <a:spcPts val="0"/>
              </a:spcAft>
              <a:buNone/>
            </a:pPr>
            <a:r>
              <a:rPr lang="en" sz="3000">
                <a:solidFill>
                  <a:srgbClr val="041636"/>
                </a:solidFill>
                <a:latin typeface="Avenir"/>
                <a:ea typeface="Avenir"/>
                <a:cs typeface="Avenir"/>
                <a:sym typeface="Avenir"/>
              </a:rPr>
              <a:t>Groups of 2-3 are ideal</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3000">
                <a:solidFill>
                  <a:srgbClr val="041636"/>
                </a:solidFill>
                <a:latin typeface="Avenir"/>
                <a:ea typeface="Avenir"/>
                <a:cs typeface="Avenir"/>
                <a:sym typeface="Avenir"/>
              </a:rPr>
              <a:t>Determine working style</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3000">
                <a:solidFill>
                  <a:srgbClr val="041636"/>
                </a:solidFill>
                <a:latin typeface="Avenir"/>
                <a:ea typeface="Avenir"/>
                <a:cs typeface="Avenir"/>
                <a:sym typeface="Avenir"/>
              </a:rPr>
              <a:t>Workshops foster community</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1600"/>
              </a:spcAft>
              <a:buNone/>
            </a:pPr>
            <a:r>
              <a:rPr lang="en" sz="3000">
                <a:solidFill>
                  <a:srgbClr val="041636"/>
                </a:solidFill>
                <a:latin typeface="Avenir"/>
                <a:ea typeface="Avenir"/>
                <a:cs typeface="Avenir"/>
                <a:sym typeface="Avenir"/>
              </a:rPr>
              <a:t>Deadlines get results</a:t>
            </a:r>
            <a:endParaRPr sz="3000">
              <a:solidFill>
                <a:srgbClr val="041636"/>
              </a:solidFill>
              <a:latin typeface="Avenir"/>
              <a:ea typeface="Avenir"/>
              <a:cs typeface="Avenir"/>
              <a:sym typeface="Aveni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7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600">
                <a:solidFill>
                  <a:srgbClr val="4C9968"/>
                </a:solidFill>
                <a:latin typeface="Avenir"/>
                <a:ea typeface="Avenir"/>
                <a:cs typeface="Avenir"/>
                <a:sym typeface="Avenir"/>
              </a:rPr>
              <a:t>Review</a:t>
            </a:r>
            <a:endParaRPr sz="3600">
              <a:solidFill>
                <a:srgbClr val="4C9968"/>
              </a:solidFill>
              <a:latin typeface="Avenir"/>
              <a:ea typeface="Avenir"/>
              <a:cs typeface="Avenir"/>
              <a:sym typeface="Avenir"/>
            </a:endParaRPr>
          </a:p>
        </p:txBody>
      </p:sp>
      <p:sp>
        <p:nvSpPr>
          <p:cNvPr id="429" name="Google Shape;429;p7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457200" rtl="0" algn="l">
              <a:lnSpc>
                <a:spcPct val="90000"/>
              </a:lnSpc>
              <a:spcBef>
                <a:spcPts val="0"/>
              </a:spcBef>
              <a:spcAft>
                <a:spcPts val="0"/>
              </a:spcAft>
              <a:buNone/>
            </a:pPr>
            <a:r>
              <a:rPr lang="en" sz="2400">
                <a:solidFill>
                  <a:srgbClr val="041636"/>
                </a:solidFill>
                <a:latin typeface="Avenir"/>
                <a:ea typeface="Avenir"/>
                <a:cs typeface="Avenir"/>
                <a:sym typeface="Avenir"/>
              </a:rPr>
              <a:t>Consistency and fairness</a:t>
            </a:r>
            <a:endParaRPr sz="24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2400">
                <a:solidFill>
                  <a:srgbClr val="041636"/>
                </a:solidFill>
                <a:latin typeface="Avenir"/>
                <a:ea typeface="Avenir"/>
                <a:cs typeface="Avenir"/>
                <a:sym typeface="Avenir"/>
              </a:rPr>
              <a:t>Verify sources are open/free</a:t>
            </a:r>
            <a:endParaRPr sz="24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2400">
                <a:solidFill>
                  <a:srgbClr val="041636"/>
                </a:solidFill>
                <a:latin typeface="Avenir"/>
                <a:ea typeface="Avenir"/>
                <a:cs typeface="Avenir"/>
                <a:sym typeface="Avenir"/>
              </a:rPr>
              <a:t>Official repository(ies)?</a:t>
            </a:r>
            <a:endParaRPr sz="24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2400">
                <a:solidFill>
                  <a:srgbClr val="041636"/>
                </a:solidFill>
                <a:latin typeface="Avenir"/>
                <a:ea typeface="Avenir"/>
                <a:cs typeface="Avenir"/>
                <a:sym typeface="Avenir"/>
              </a:rPr>
              <a:t>Standardize syllabus language</a:t>
            </a:r>
            <a:endParaRPr sz="24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2400">
                <a:solidFill>
                  <a:srgbClr val="041636"/>
                </a:solidFill>
                <a:latin typeface="Avenir"/>
                <a:ea typeface="Avenir"/>
                <a:cs typeface="Avenir"/>
                <a:sym typeface="Avenir"/>
              </a:rPr>
              <a:t>Ongoing process</a:t>
            </a:r>
            <a:endParaRPr sz="24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2400">
                <a:solidFill>
                  <a:srgbClr val="041636"/>
                </a:solidFill>
                <a:latin typeface="Avenir"/>
                <a:ea typeface="Avenir"/>
                <a:cs typeface="Avenir"/>
                <a:sym typeface="Avenir"/>
              </a:rPr>
              <a:t>Sample review checklist:</a:t>
            </a:r>
            <a:r>
              <a:rPr lang="en" sz="2400">
                <a:latin typeface="Avenir"/>
                <a:ea typeface="Avenir"/>
                <a:cs typeface="Avenir"/>
                <a:sym typeface="Avenir"/>
              </a:rPr>
              <a:t> </a:t>
            </a:r>
            <a:r>
              <a:rPr lang="en" sz="1800" u="sng">
                <a:solidFill>
                  <a:schemeClr val="hlink"/>
                </a:solidFill>
                <a:latin typeface="Avenir"/>
                <a:ea typeface="Avenir"/>
                <a:cs typeface="Avenir"/>
                <a:sym typeface="Avenir"/>
                <a:hlinkClick r:id="rId3"/>
              </a:rPr>
              <a:t>https://pccc.libguides.com/c.php?g=954729&amp;p=6888777</a:t>
            </a:r>
            <a:endParaRPr sz="1800">
              <a:latin typeface="Avenir"/>
              <a:ea typeface="Avenir"/>
              <a:cs typeface="Avenir"/>
              <a:sym typeface="Avenir"/>
            </a:endParaRPr>
          </a:p>
          <a:p>
            <a:pPr indent="-38100" lvl="0" marL="177800" rtl="0" algn="l">
              <a:lnSpc>
                <a:spcPct val="90000"/>
              </a:lnSpc>
              <a:spcBef>
                <a:spcPts val="800"/>
              </a:spcBef>
              <a:spcAft>
                <a:spcPts val="0"/>
              </a:spcAft>
              <a:buClr>
                <a:schemeClr val="dk1"/>
              </a:buClr>
              <a:buSzPts val="2100"/>
              <a:buNone/>
            </a:pPr>
            <a:r>
              <a:t/>
            </a:r>
            <a:endParaRPr sz="1100"/>
          </a:p>
          <a:p>
            <a:pPr indent="-38100" lvl="0" marL="177800" rtl="0" algn="l">
              <a:lnSpc>
                <a:spcPct val="90000"/>
              </a:lnSpc>
              <a:spcBef>
                <a:spcPts val="800"/>
              </a:spcBef>
              <a:spcAft>
                <a:spcPts val="0"/>
              </a:spcAft>
              <a:buClr>
                <a:schemeClr val="dk1"/>
              </a:buClr>
              <a:buSzPts val="2100"/>
              <a:buNone/>
            </a:pPr>
            <a:r>
              <a:t/>
            </a:r>
            <a:endParaRPr sz="1100"/>
          </a:p>
          <a:p>
            <a:pPr indent="-38100" lvl="0" marL="177800" rtl="0" algn="l">
              <a:lnSpc>
                <a:spcPct val="90000"/>
              </a:lnSpc>
              <a:spcBef>
                <a:spcPts val="800"/>
              </a:spcBef>
              <a:spcAft>
                <a:spcPts val="0"/>
              </a:spcAft>
              <a:buClr>
                <a:schemeClr val="dk1"/>
              </a:buClr>
              <a:buSzPts val="2100"/>
              <a:buNone/>
            </a:pPr>
            <a:r>
              <a:t/>
            </a:r>
            <a:endParaRPr sz="1100"/>
          </a:p>
          <a:p>
            <a:pPr indent="-38100" lvl="0" marL="177800" rtl="0" algn="l">
              <a:lnSpc>
                <a:spcPct val="90000"/>
              </a:lnSpc>
              <a:spcBef>
                <a:spcPts val="800"/>
              </a:spcBef>
              <a:spcAft>
                <a:spcPts val="0"/>
              </a:spcAft>
              <a:buClr>
                <a:schemeClr val="dk1"/>
              </a:buClr>
              <a:buSzPts val="2100"/>
              <a:buNone/>
            </a:pPr>
            <a:r>
              <a:t/>
            </a:r>
            <a:endParaRPr sz="1100"/>
          </a:p>
          <a:p>
            <a:pPr indent="-38100" lvl="0" marL="177800" rtl="0" algn="l">
              <a:lnSpc>
                <a:spcPct val="90000"/>
              </a:lnSpc>
              <a:spcBef>
                <a:spcPts val="800"/>
              </a:spcBef>
              <a:spcAft>
                <a:spcPts val="1600"/>
              </a:spcAft>
              <a:buClr>
                <a:schemeClr val="dk1"/>
              </a:buClr>
              <a:buSzPts val="2100"/>
              <a:buNone/>
            </a:pPr>
            <a:r>
              <a:t/>
            </a:r>
            <a:endParaRPr sz="11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pic>
        <p:nvPicPr>
          <p:cNvPr id="434" name="Google Shape;434;p77"/>
          <p:cNvPicPr preferRelativeResize="0"/>
          <p:nvPr/>
        </p:nvPicPr>
        <p:blipFill>
          <a:blip r:embed="rId3">
            <a:alphaModFix/>
          </a:blip>
          <a:stretch>
            <a:fillRect/>
          </a:stretch>
        </p:blipFill>
        <p:spPr>
          <a:xfrm>
            <a:off x="163100" y="995513"/>
            <a:ext cx="8817799" cy="31524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pic>
        <p:nvPicPr>
          <p:cNvPr id="439" name="Google Shape;439;p78"/>
          <p:cNvPicPr preferRelativeResize="0"/>
          <p:nvPr/>
        </p:nvPicPr>
        <p:blipFill>
          <a:blip r:embed="rId3">
            <a:alphaModFix/>
          </a:blip>
          <a:stretch>
            <a:fillRect/>
          </a:stretch>
        </p:blipFill>
        <p:spPr>
          <a:xfrm>
            <a:off x="496613" y="305563"/>
            <a:ext cx="8150776" cy="45323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7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600">
                <a:solidFill>
                  <a:srgbClr val="4C9968"/>
                </a:solidFill>
                <a:latin typeface="Avenir"/>
                <a:ea typeface="Avenir"/>
                <a:cs typeface="Avenir"/>
                <a:sym typeface="Avenir"/>
              </a:rPr>
              <a:t>Advertisement</a:t>
            </a:r>
            <a:endParaRPr sz="3600">
              <a:solidFill>
                <a:srgbClr val="4C9968"/>
              </a:solidFill>
              <a:latin typeface="Avenir"/>
              <a:ea typeface="Avenir"/>
              <a:cs typeface="Avenir"/>
              <a:sym typeface="Avenir"/>
            </a:endParaRPr>
          </a:p>
        </p:txBody>
      </p:sp>
      <p:sp>
        <p:nvSpPr>
          <p:cNvPr id="445" name="Google Shape;445;p79"/>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457200" rtl="0" algn="l">
              <a:lnSpc>
                <a:spcPct val="90000"/>
              </a:lnSpc>
              <a:spcBef>
                <a:spcPts val="0"/>
              </a:spcBef>
              <a:spcAft>
                <a:spcPts val="0"/>
              </a:spcAft>
              <a:buNone/>
            </a:pPr>
            <a:r>
              <a:rPr lang="en" sz="3000">
                <a:solidFill>
                  <a:srgbClr val="041636"/>
                </a:solidFill>
                <a:latin typeface="Avenir"/>
                <a:ea typeface="Avenir"/>
                <a:cs typeface="Avenir"/>
                <a:sym typeface="Avenir"/>
              </a:rPr>
              <a:t>Registrar</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3000">
                <a:solidFill>
                  <a:srgbClr val="041636"/>
                </a:solidFill>
                <a:latin typeface="Avenir"/>
                <a:ea typeface="Avenir"/>
                <a:cs typeface="Avenir"/>
                <a:sym typeface="Avenir"/>
              </a:rPr>
              <a:t>Bookstore</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3000">
                <a:solidFill>
                  <a:srgbClr val="041636"/>
                </a:solidFill>
                <a:latin typeface="Avenir"/>
                <a:ea typeface="Avenir"/>
                <a:cs typeface="Avenir"/>
                <a:sym typeface="Avenir"/>
              </a:rPr>
              <a:t>Printing/copies</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3000">
                <a:solidFill>
                  <a:srgbClr val="041636"/>
                </a:solidFill>
                <a:latin typeface="Avenir"/>
                <a:ea typeface="Avenir"/>
                <a:cs typeface="Avenir"/>
                <a:sym typeface="Avenir"/>
              </a:rPr>
              <a:t>Orientation &amp; support</a:t>
            </a:r>
            <a:endParaRPr sz="3000">
              <a:solidFill>
                <a:srgbClr val="041636"/>
              </a:solidFill>
              <a:latin typeface="Avenir"/>
              <a:ea typeface="Avenir"/>
              <a:cs typeface="Avenir"/>
              <a:sym typeface="Avenir"/>
            </a:endParaRPr>
          </a:p>
          <a:p>
            <a:pPr indent="0" lvl="0" marL="457200" rtl="0" algn="l">
              <a:lnSpc>
                <a:spcPct val="90000"/>
              </a:lnSpc>
              <a:spcBef>
                <a:spcPts val="400"/>
              </a:spcBef>
              <a:spcAft>
                <a:spcPts val="0"/>
              </a:spcAft>
              <a:buNone/>
            </a:pPr>
            <a:r>
              <a:rPr lang="en" sz="2400" u="sng">
                <a:solidFill>
                  <a:schemeClr val="hlink"/>
                </a:solidFill>
                <a:latin typeface="Avenir"/>
                <a:ea typeface="Avenir"/>
                <a:cs typeface="Avenir"/>
                <a:sym typeface="Avenir"/>
                <a:hlinkClick r:id="rId3"/>
              </a:rPr>
              <a:t>https://pccc.libguides.com/oer/oer-students</a:t>
            </a:r>
            <a:endParaRPr sz="2400">
              <a:latin typeface="Avenir"/>
              <a:ea typeface="Avenir"/>
              <a:cs typeface="Avenir"/>
              <a:sym typeface="Avenir"/>
            </a:endParaRPr>
          </a:p>
          <a:p>
            <a:pPr indent="-38100" lvl="0" marL="177800" rtl="0" algn="l">
              <a:lnSpc>
                <a:spcPct val="90000"/>
              </a:lnSpc>
              <a:spcBef>
                <a:spcPts val="800"/>
              </a:spcBef>
              <a:spcAft>
                <a:spcPts val="1600"/>
              </a:spcAft>
              <a:buClr>
                <a:schemeClr val="dk1"/>
              </a:buClr>
              <a:buSzPts val="2100"/>
              <a:buNone/>
            </a:pPr>
            <a:r>
              <a:t/>
            </a:r>
            <a:endParaRPr sz="11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8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600">
                <a:solidFill>
                  <a:srgbClr val="4C9968"/>
                </a:solidFill>
                <a:latin typeface="Avenir"/>
                <a:ea typeface="Avenir"/>
                <a:cs typeface="Avenir"/>
                <a:sym typeface="Avenir"/>
              </a:rPr>
              <a:t>Sustainability</a:t>
            </a:r>
            <a:endParaRPr sz="3600">
              <a:solidFill>
                <a:srgbClr val="4C9968"/>
              </a:solidFill>
              <a:latin typeface="Avenir"/>
              <a:ea typeface="Avenir"/>
              <a:cs typeface="Avenir"/>
              <a:sym typeface="Avenir"/>
            </a:endParaRPr>
          </a:p>
        </p:txBody>
      </p:sp>
      <p:sp>
        <p:nvSpPr>
          <p:cNvPr id="451" name="Google Shape;451;p80"/>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0" lvl="0" marL="457200" rtl="0" algn="l">
              <a:lnSpc>
                <a:spcPct val="90000"/>
              </a:lnSpc>
              <a:spcBef>
                <a:spcPts val="0"/>
              </a:spcBef>
              <a:spcAft>
                <a:spcPts val="0"/>
              </a:spcAft>
              <a:buNone/>
            </a:pPr>
            <a:r>
              <a:rPr lang="en" sz="3000">
                <a:solidFill>
                  <a:srgbClr val="041636"/>
                </a:solidFill>
                <a:latin typeface="Avenir"/>
                <a:ea typeface="Avenir"/>
                <a:cs typeface="Avenir"/>
                <a:sym typeface="Avenir"/>
              </a:rPr>
              <a:t>Review sources regularly</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3000">
                <a:solidFill>
                  <a:srgbClr val="041636"/>
                </a:solidFill>
                <a:latin typeface="Avenir"/>
                <a:ea typeface="Avenir"/>
                <a:cs typeface="Avenir"/>
                <a:sym typeface="Avenir"/>
              </a:rPr>
              <a:t>Conduct assessment</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3000">
                <a:solidFill>
                  <a:srgbClr val="041636"/>
                </a:solidFill>
                <a:latin typeface="Avenir"/>
                <a:ea typeface="Avenir"/>
                <a:cs typeface="Avenir"/>
                <a:sym typeface="Avenir"/>
              </a:rPr>
              <a:t>Report successes</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0"/>
              </a:spcAft>
              <a:buNone/>
            </a:pPr>
            <a:r>
              <a:rPr lang="en" sz="3000">
                <a:solidFill>
                  <a:srgbClr val="041636"/>
                </a:solidFill>
                <a:latin typeface="Avenir"/>
                <a:ea typeface="Avenir"/>
                <a:cs typeface="Avenir"/>
                <a:sym typeface="Avenir"/>
              </a:rPr>
              <a:t>Scale course offerings</a:t>
            </a:r>
            <a:endParaRPr sz="3000">
              <a:solidFill>
                <a:srgbClr val="041636"/>
              </a:solidFill>
              <a:latin typeface="Avenir"/>
              <a:ea typeface="Avenir"/>
              <a:cs typeface="Avenir"/>
              <a:sym typeface="Avenir"/>
            </a:endParaRPr>
          </a:p>
          <a:p>
            <a:pPr indent="0" lvl="0" marL="457200" rtl="0" algn="l">
              <a:lnSpc>
                <a:spcPct val="90000"/>
              </a:lnSpc>
              <a:spcBef>
                <a:spcPts val="800"/>
              </a:spcBef>
              <a:spcAft>
                <a:spcPts val="1600"/>
              </a:spcAft>
              <a:buNone/>
            </a:pPr>
            <a:r>
              <a:rPr lang="en" sz="3000">
                <a:solidFill>
                  <a:srgbClr val="041636"/>
                </a:solidFill>
                <a:latin typeface="Avenir"/>
                <a:ea typeface="Avenir"/>
                <a:cs typeface="Avenir"/>
                <a:sym typeface="Avenir"/>
              </a:rPr>
              <a:t>Keep the momentum going!</a:t>
            </a:r>
            <a:endParaRPr sz="3000">
              <a:solidFill>
                <a:srgbClr val="041636"/>
              </a:solidFill>
              <a:latin typeface="Avenir"/>
              <a:ea typeface="Avenir"/>
              <a:cs typeface="Avenir"/>
              <a:sym typeface="Aveni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pic>
        <p:nvPicPr>
          <p:cNvPr id="456" name="Google Shape;456;p81"/>
          <p:cNvPicPr preferRelativeResize="0"/>
          <p:nvPr/>
        </p:nvPicPr>
        <p:blipFill rotWithShape="1">
          <a:blip r:embed="rId3">
            <a:alphaModFix/>
          </a:blip>
          <a:srcRect b="0" l="0" r="0" t="0"/>
          <a:stretch/>
        </p:blipFill>
        <p:spPr>
          <a:xfrm>
            <a:off x="954184" y="161818"/>
            <a:ext cx="7283121" cy="485149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82"/>
          <p:cNvSpPr txBox="1"/>
          <p:nvPr>
            <p:ph type="title"/>
          </p:nvPr>
        </p:nvSpPr>
        <p:spPr>
          <a:xfrm>
            <a:off x="311700" y="792950"/>
            <a:ext cx="8520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2019-2020 OER Ambassadors</a:t>
            </a:r>
            <a:endParaRPr/>
          </a:p>
        </p:txBody>
      </p:sp>
      <p:sp>
        <p:nvSpPr>
          <p:cNvPr id="462" name="Google Shape;462;p82"/>
          <p:cNvSpPr txBox="1"/>
          <p:nvPr>
            <p:ph idx="1" type="body"/>
          </p:nvPr>
        </p:nvSpPr>
        <p:spPr>
          <a:xfrm>
            <a:off x="311700" y="2210625"/>
            <a:ext cx="8520600" cy="2685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Alison Cole, </a:t>
            </a:r>
            <a:r>
              <a:rPr i="1" lang="en">
                <a:solidFill>
                  <a:schemeClr val="dk1"/>
                </a:solidFill>
              </a:rPr>
              <a:t>Felician University</a:t>
            </a:r>
            <a:endParaRPr i="1">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Ken Karol, </a:t>
            </a:r>
            <a:r>
              <a:rPr i="1" lang="en">
                <a:solidFill>
                  <a:schemeClr val="dk1"/>
                </a:solidFill>
              </a:rPr>
              <a:t>Passaic County Community College</a:t>
            </a:r>
            <a:endParaRPr i="1">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Janet Marler, </a:t>
            </a:r>
            <a:r>
              <a:rPr i="1" lang="en">
                <a:solidFill>
                  <a:schemeClr val="dk1"/>
                </a:solidFill>
              </a:rPr>
              <a:t>Ocean County College</a:t>
            </a:r>
            <a:endParaRPr i="1">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Marilyn N. Ochoa, </a:t>
            </a:r>
            <a:r>
              <a:rPr i="1" lang="en">
                <a:solidFill>
                  <a:schemeClr val="dk1"/>
                </a:solidFill>
              </a:rPr>
              <a:t>Middlesex County College</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lang="en">
                <a:solidFill>
                  <a:schemeClr val="dk1"/>
                </a:solidFill>
              </a:rPr>
              <a:t>The ambassadors can be contacted at </a:t>
            </a:r>
            <a:r>
              <a:rPr lang="en" u="sng">
                <a:solidFill>
                  <a:srgbClr val="4C9968"/>
                </a:solidFill>
                <a:hlinkClick r:id="rId3"/>
              </a:rPr>
              <a:t>njoerambassadors@gmail.com</a:t>
            </a:r>
            <a:r>
              <a:rPr lang="en">
                <a:solidFill>
                  <a:schemeClr val="dk1"/>
                </a:solidFill>
              </a:rPr>
              <a:t> </a:t>
            </a:r>
            <a:endParaRPr>
              <a:solidFill>
                <a:schemeClr val="dk1"/>
              </a:solidFill>
            </a:endParaRPr>
          </a:p>
          <a:p>
            <a:pPr indent="0" lvl="0" marL="0" rtl="0" algn="l">
              <a:spcBef>
                <a:spcPts val="0"/>
              </a:spcBef>
              <a:spcAft>
                <a:spcPts val="1600"/>
              </a:spcAft>
              <a:buNone/>
            </a:pPr>
            <a:r>
              <a:t/>
            </a:r>
            <a:endParaRPr/>
          </a:p>
        </p:txBody>
      </p:sp>
      <p:pic>
        <p:nvPicPr>
          <p:cNvPr id="463" name="Google Shape;463;p82"/>
          <p:cNvPicPr preferRelativeResize="0"/>
          <p:nvPr/>
        </p:nvPicPr>
        <p:blipFill>
          <a:blip r:embed="rId4">
            <a:alphaModFix/>
          </a:blip>
          <a:stretch>
            <a:fillRect/>
          </a:stretch>
        </p:blipFill>
        <p:spPr>
          <a:xfrm>
            <a:off x="311700" y="445024"/>
            <a:ext cx="2403850" cy="1268550"/>
          </a:xfrm>
          <a:prstGeom prst="rect">
            <a:avLst/>
          </a:prstGeom>
          <a:noFill/>
          <a:ln>
            <a:noFill/>
          </a:ln>
        </p:spPr>
      </p:pic>
      <p:sp>
        <p:nvSpPr>
          <p:cNvPr id="464" name="Google Shape;464;p82"/>
          <p:cNvSpPr txBox="1"/>
          <p:nvPr/>
        </p:nvSpPr>
        <p:spPr>
          <a:xfrm>
            <a:off x="5163000" y="1365650"/>
            <a:ext cx="3669300" cy="166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4800">
                <a:solidFill>
                  <a:srgbClr val="4C9968"/>
                </a:solidFill>
              </a:rPr>
              <a:t>Thank you! </a:t>
            </a:r>
            <a:endParaRPr b="1" sz="4800">
              <a:solidFill>
                <a:srgbClr val="4C9968"/>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470" name="Google Shape;470;p83"/>
          <p:cNvSpPr txBox="1"/>
          <p:nvPr>
            <p:ph idx="1" type="body"/>
          </p:nvPr>
        </p:nvSpPr>
        <p:spPr>
          <a:xfrm>
            <a:off x="74375" y="1017725"/>
            <a:ext cx="9069600" cy="3849300"/>
          </a:xfrm>
          <a:prstGeom prst="rect">
            <a:avLst/>
          </a:prstGeom>
        </p:spPr>
        <p:txBody>
          <a:bodyPr anchorCtr="0" anchor="t" bIns="91425" lIns="91425" spcFirstLastPara="1" rIns="91425" wrap="square" tIns="91425">
            <a:noAutofit/>
          </a:bodyPr>
          <a:lstStyle/>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9:30 am – 10:00 am: </a:t>
            </a:r>
            <a:r>
              <a:rPr lang="en" sz="2000">
                <a:solidFill>
                  <a:schemeClr val="dk1"/>
                </a:solidFill>
              </a:rPr>
              <a:t>Coffee &amp; Registration</a:t>
            </a:r>
            <a:endParaRPr sz="2000">
              <a:solidFill>
                <a:schemeClr val="dk1"/>
              </a:solidFill>
            </a:endParaRPr>
          </a:p>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10:00 am:</a:t>
            </a:r>
            <a:r>
              <a:rPr b="1" lang="en" sz="2000">
                <a:solidFill>
                  <a:schemeClr val="dk1"/>
                </a:solidFill>
              </a:rPr>
              <a:t> </a:t>
            </a:r>
            <a:r>
              <a:rPr lang="en" sz="2000">
                <a:solidFill>
                  <a:schemeClr val="dk1"/>
                </a:solidFill>
              </a:rPr>
              <a:t>Welcome &amp; Initiative Overview</a:t>
            </a:r>
            <a:endParaRPr sz="2000">
              <a:solidFill>
                <a:schemeClr val="dk1"/>
              </a:solidFill>
            </a:endParaRPr>
          </a:p>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10:20 am:</a:t>
            </a:r>
            <a:r>
              <a:rPr b="1" lang="en" sz="2000">
                <a:solidFill>
                  <a:schemeClr val="dk1"/>
                </a:solidFill>
              </a:rPr>
              <a:t> </a:t>
            </a:r>
            <a:r>
              <a:rPr lang="en" sz="2000">
                <a:solidFill>
                  <a:schemeClr val="dk1"/>
                </a:solidFill>
              </a:rPr>
              <a:t>Ambassadors on the Why, What, Where, &amp; How of OER</a:t>
            </a:r>
            <a:endParaRPr sz="2000">
              <a:solidFill>
                <a:schemeClr val="dk1"/>
              </a:solidFill>
            </a:endParaRPr>
          </a:p>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11:30 am:</a:t>
            </a:r>
            <a:r>
              <a:rPr b="1" lang="en" sz="2000">
                <a:solidFill>
                  <a:schemeClr val="dk1"/>
                </a:solidFill>
              </a:rPr>
              <a:t> </a:t>
            </a:r>
            <a:r>
              <a:rPr b="1" lang="en" sz="2000">
                <a:solidFill>
                  <a:schemeClr val="dk1"/>
                </a:solidFill>
              </a:rPr>
              <a:t>Open &amp; Affordable Textbooks Program at Rutgers </a:t>
            </a:r>
            <a:endParaRPr b="1" sz="2000">
              <a:solidFill>
                <a:schemeClr val="dk1"/>
              </a:solidFill>
            </a:endParaRPr>
          </a:p>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11:45 am: </a:t>
            </a:r>
            <a:r>
              <a:rPr lang="en" sz="2000">
                <a:solidFill>
                  <a:schemeClr val="dk1"/>
                </a:solidFill>
              </a:rPr>
              <a:t>Interactive Activity</a:t>
            </a:r>
            <a:endParaRPr b="1" sz="2000">
              <a:solidFill>
                <a:srgbClr val="4C9968"/>
              </a:solidFill>
            </a:endParaRPr>
          </a:p>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12:00 pm – 01:00 pm:</a:t>
            </a:r>
            <a:r>
              <a:rPr b="1" lang="en" sz="2000">
                <a:solidFill>
                  <a:schemeClr val="dk1"/>
                </a:solidFill>
              </a:rPr>
              <a:t> </a:t>
            </a:r>
            <a:r>
              <a:rPr lang="en" sz="2000">
                <a:solidFill>
                  <a:schemeClr val="dk1"/>
                </a:solidFill>
              </a:rPr>
              <a:t>Lunch</a:t>
            </a:r>
            <a:endParaRPr sz="2000">
              <a:solidFill>
                <a:schemeClr val="dk1"/>
              </a:solidFill>
            </a:endParaRPr>
          </a:p>
          <a:p>
            <a:pPr indent="0" lvl="0" marL="457200" rtl="0" algn="l">
              <a:lnSpc>
                <a:spcPct val="150000"/>
              </a:lnSpc>
              <a:spcBef>
                <a:spcPts val="600"/>
              </a:spcBef>
              <a:spcAft>
                <a:spcPts val="0"/>
              </a:spcAft>
              <a:buClr>
                <a:schemeClr val="dk1"/>
              </a:buClr>
              <a:buSzPts val="1100"/>
              <a:buFont typeface="Arial"/>
              <a:buNone/>
            </a:pPr>
            <a:r>
              <a:rPr b="1" lang="en" sz="2000">
                <a:solidFill>
                  <a:srgbClr val="4C9968"/>
                </a:solidFill>
              </a:rPr>
              <a:t>01:00 pm – 2:00 pm:</a:t>
            </a:r>
            <a:r>
              <a:rPr b="1" lang="en" sz="2000">
                <a:solidFill>
                  <a:schemeClr val="dk1"/>
                </a:solidFill>
              </a:rPr>
              <a:t> </a:t>
            </a:r>
            <a:r>
              <a:rPr lang="en" sz="2000">
                <a:solidFill>
                  <a:schemeClr val="dk1"/>
                </a:solidFill>
              </a:rPr>
              <a:t>Panel Discussion / Q&amp;A</a:t>
            </a:r>
            <a:endParaRPr b="1" sz="2000">
              <a:solidFill>
                <a:srgbClr val="4C9968"/>
              </a:solidFill>
            </a:endParaRPr>
          </a:p>
          <a:p>
            <a:pPr indent="0" lvl="0" marL="0" rtl="0" algn="l">
              <a:spcBef>
                <a:spcPts val="0"/>
              </a:spcBef>
              <a:spcAft>
                <a:spcPts val="160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pic>
        <p:nvPicPr>
          <p:cNvPr id="475" name="Google Shape;475;p84"/>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High quality education should be available to the top 100% of all students.</a:t>
            </a:r>
            <a:endParaRPr sz="3600"/>
          </a:p>
        </p:txBody>
      </p:sp>
      <p:sp>
        <p:nvSpPr>
          <p:cNvPr id="103" name="Google Shape;103;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Dr. Martha Kanter</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85"/>
          <p:cNvSpPr txBox="1"/>
          <p:nvPr>
            <p:ph idx="1" type="body"/>
          </p:nvPr>
        </p:nvSpPr>
        <p:spPr>
          <a:xfrm>
            <a:off x="311700" y="1536850"/>
            <a:ext cx="8520600" cy="268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t/>
            </a:r>
            <a:endParaRPr b="1" sz="3600">
              <a:solidFill>
                <a:schemeClr val="dk1"/>
              </a:solidFill>
            </a:endParaRPr>
          </a:p>
          <a:p>
            <a:pPr indent="0" lvl="0" marL="0" rtl="0" algn="ctr">
              <a:spcBef>
                <a:spcPts val="0"/>
              </a:spcBef>
              <a:spcAft>
                <a:spcPts val="0"/>
              </a:spcAft>
              <a:buNone/>
            </a:pPr>
            <a:r>
              <a:rPr b="1" lang="en" sz="3600" u="sng">
                <a:solidFill>
                  <a:srgbClr val="4C9968"/>
                </a:solidFill>
                <a:hlinkClick r:id="rId3"/>
              </a:rPr>
              <a:t>NJOERAmbassadors@gmail.com</a:t>
            </a:r>
            <a:r>
              <a:rPr b="1" lang="en" sz="3600">
                <a:solidFill>
                  <a:schemeClr val="dk1"/>
                </a:solidFill>
              </a:rPr>
              <a:t> </a:t>
            </a:r>
            <a:endParaRPr b="1" sz="3600">
              <a:solidFill>
                <a:schemeClr val="dk1"/>
              </a:solidFill>
            </a:endParaRPr>
          </a:p>
          <a:p>
            <a:pPr indent="0" lvl="0" marL="0" rtl="0" algn="l">
              <a:spcBef>
                <a:spcPts val="0"/>
              </a:spcBef>
              <a:spcAft>
                <a:spcPts val="1600"/>
              </a:spcAft>
              <a:buNone/>
            </a:pPr>
            <a:r>
              <a:t/>
            </a:r>
            <a:endParaRPr/>
          </a:p>
        </p:txBody>
      </p:sp>
      <p:pic>
        <p:nvPicPr>
          <p:cNvPr id="481" name="Google Shape;481;p85"/>
          <p:cNvPicPr preferRelativeResize="0"/>
          <p:nvPr/>
        </p:nvPicPr>
        <p:blipFill>
          <a:blip r:embed="rId4">
            <a:alphaModFix/>
          </a:blip>
          <a:stretch>
            <a:fillRect/>
          </a:stretch>
        </p:blipFill>
        <p:spPr>
          <a:xfrm>
            <a:off x="311700" y="445024"/>
            <a:ext cx="2403850" cy="1268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3"/>
          <p:cNvSpPr txBox="1"/>
          <p:nvPr/>
        </p:nvSpPr>
        <p:spPr>
          <a:xfrm>
            <a:off x="261600" y="654000"/>
            <a:ext cx="8632800" cy="398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Avenir"/>
                <a:ea typeface="Avenir"/>
                <a:cs typeface="Avenir"/>
                <a:sym typeface="Avenir"/>
              </a:rPr>
              <a:t>The U.S. Department of Education projected that the cost would keep</a:t>
            </a:r>
            <a:endParaRPr sz="3000">
              <a:solidFill>
                <a:srgbClr val="404041"/>
              </a:solidFill>
              <a:latin typeface="Avenir"/>
              <a:ea typeface="Avenir"/>
              <a:cs typeface="Avenir"/>
              <a:sym typeface="Avenir"/>
            </a:endParaRPr>
          </a:p>
          <a:p>
            <a:pPr indent="0" lvl="0" marL="0" rtl="0" algn="l">
              <a:spcBef>
                <a:spcPts val="0"/>
              </a:spcBef>
              <a:spcAft>
                <a:spcPts val="0"/>
              </a:spcAft>
              <a:buNone/>
            </a:pPr>
            <a:r>
              <a:t/>
            </a:r>
            <a:endParaRPr sz="3000">
              <a:solidFill>
                <a:srgbClr val="6C6963"/>
              </a:solidFill>
              <a:latin typeface="Avenir"/>
              <a:ea typeface="Avenir"/>
              <a:cs typeface="Avenir"/>
              <a:sym typeface="Avenir"/>
            </a:endParaRPr>
          </a:p>
          <a:p>
            <a:pPr indent="0" lvl="0" marL="0" rtl="0" algn="l">
              <a:spcBef>
                <a:spcPts val="0"/>
              </a:spcBef>
              <a:spcAft>
                <a:spcPts val="0"/>
              </a:spcAft>
              <a:buNone/>
            </a:pPr>
            <a:r>
              <a:rPr lang="en" sz="3600">
                <a:solidFill>
                  <a:srgbClr val="F46524"/>
                </a:solidFill>
                <a:latin typeface="Avenir"/>
                <a:ea typeface="Avenir"/>
                <a:cs typeface="Avenir"/>
                <a:sym typeface="Avenir"/>
              </a:rPr>
              <a:t>2.4 million</a:t>
            </a:r>
            <a:endParaRPr sz="3600">
              <a:solidFill>
                <a:srgbClr val="F46524"/>
              </a:solidFill>
              <a:latin typeface="Avenir"/>
              <a:ea typeface="Avenir"/>
              <a:cs typeface="Avenir"/>
              <a:sym typeface="Avenir"/>
            </a:endParaRPr>
          </a:p>
          <a:p>
            <a:pPr indent="0" lvl="0" marL="0" rtl="0" algn="l">
              <a:spcBef>
                <a:spcPts val="0"/>
              </a:spcBef>
              <a:spcAft>
                <a:spcPts val="0"/>
              </a:spcAft>
              <a:buNone/>
            </a:pPr>
            <a:r>
              <a:t/>
            </a:r>
            <a:endParaRPr sz="3000">
              <a:solidFill>
                <a:srgbClr val="6C6963"/>
              </a:solidFill>
              <a:latin typeface="Avenir"/>
              <a:ea typeface="Avenir"/>
              <a:cs typeface="Avenir"/>
              <a:sym typeface="Avenir"/>
            </a:endParaRPr>
          </a:p>
          <a:p>
            <a:pPr indent="0" lvl="0" marL="0" rtl="0" algn="l">
              <a:spcBef>
                <a:spcPts val="0"/>
              </a:spcBef>
              <a:spcAft>
                <a:spcPts val="0"/>
              </a:spcAft>
              <a:buNone/>
            </a:pPr>
            <a:r>
              <a:rPr lang="en" sz="3000">
                <a:latin typeface="Avenir"/>
                <a:ea typeface="Avenir"/>
                <a:cs typeface="Avenir"/>
                <a:sym typeface="Avenir"/>
              </a:rPr>
              <a:t>low and moderate-income college-qualified high school graduates from completing college in the previous decade. </a:t>
            </a:r>
            <a:endParaRPr sz="3000">
              <a:solidFill>
                <a:srgbClr val="404041"/>
              </a:solidFill>
              <a:latin typeface="Avenir"/>
              <a:ea typeface="Avenir"/>
              <a:cs typeface="Avenir"/>
              <a:sym typeface="Avenir"/>
            </a:endParaRPr>
          </a:p>
        </p:txBody>
      </p:sp>
      <p:sp>
        <p:nvSpPr>
          <p:cNvPr id="109" name="Google Shape;109;p23"/>
          <p:cNvSpPr/>
          <p:nvPr/>
        </p:nvSpPr>
        <p:spPr>
          <a:xfrm>
            <a:off x="0" y="4951140"/>
            <a:ext cx="5886300" cy="1923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363744"/>
              </a:buClr>
              <a:buSzPts val="1000"/>
              <a:buFont typeface="Avenir"/>
              <a:buNone/>
            </a:pPr>
            <a:r>
              <a:rPr b="0" i="0" lang="en" sz="1000" u="none" cap="none" strike="noStrike">
                <a:solidFill>
                  <a:srgbClr val="363744"/>
                </a:solidFill>
                <a:latin typeface="Avenir"/>
                <a:ea typeface="Avenir"/>
                <a:cs typeface="Avenir"/>
                <a:sym typeface="Avenir"/>
              </a:rPr>
              <a:t>The Advisory Committee on Student Financial Assistance http://files.eric.ed.gov/fulltext/ED529499.pdf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id="114" name="Google Shape;114;p24" title="Chart"/>
          <p:cNvPicPr preferRelativeResize="0"/>
          <p:nvPr/>
        </p:nvPicPr>
        <p:blipFill>
          <a:blip r:embed="rId3">
            <a:alphaModFix/>
          </a:blip>
          <a:stretch>
            <a:fillRect/>
          </a:stretch>
        </p:blipFill>
        <p:spPr>
          <a:xfrm>
            <a:off x="412838" y="0"/>
            <a:ext cx="8318337" cy="5143499"/>
          </a:xfrm>
          <a:prstGeom prst="rect">
            <a:avLst/>
          </a:prstGeom>
          <a:noFill/>
          <a:ln>
            <a:noFill/>
          </a:ln>
        </p:spPr>
      </p:pic>
      <p:sp>
        <p:nvSpPr>
          <p:cNvPr id="115" name="Google Shape;115;p24"/>
          <p:cNvSpPr/>
          <p:nvPr/>
        </p:nvSpPr>
        <p:spPr>
          <a:xfrm>
            <a:off x="1" y="4951206"/>
            <a:ext cx="1236000" cy="1923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363744"/>
              </a:buClr>
              <a:buSzPts val="1000"/>
              <a:buFont typeface="Arial"/>
              <a:buNone/>
            </a:pPr>
            <a:r>
              <a:rPr b="0" i="0" lang="en" sz="1000" u="none" cap="none" strike="noStrike">
                <a:solidFill>
                  <a:srgbClr val="363744"/>
                </a:solidFill>
                <a:latin typeface="Arial"/>
                <a:ea typeface="Arial"/>
                <a:cs typeface="Arial"/>
                <a:sym typeface="Arial"/>
              </a:rPr>
              <a:t>http://www.sheeo.org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